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55"/>
  </p:notesMasterIdLst>
  <p:sldIdLst>
    <p:sldId id="256" r:id="rId4"/>
    <p:sldId id="257" r:id="rId5"/>
    <p:sldId id="258" r:id="rId6"/>
    <p:sldId id="261" r:id="rId7"/>
    <p:sldId id="262" r:id="rId8"/>
    <p:sldId id="263" r:id="rId9"/>
    <p:sldId id="264" r:id="rId10"/>
    <p:sldId id="272" r:id="rId11"/>
    <p:sldId id="322" r:id="rId12"/>
    <p:sldId id="287" r:id="rId13"/>
    <p:sldId id="288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340" r:id="rId25"/>
    <p:sldId id="283" r:id="rId26"/>
    <p:sldId id="293" r:id="rId27"/>
    <p:sldId id="294" r:id="rId28"/>
    <p:sldId id="295" r:id="rId29"/>
    <p:sldId id="296" r:id="rId30"/>
    <p:sldId id="325" r:id="rId31"/>
    <p:sldId id="298" r:id="rId32"/>
    <p:sldId id="328" r:id="rId33"/>
    <p:sldId id="330" r:id="rId34"/>
    <p:sldId id="332" r:id="rId35"/>
    <p:sldId id="331" r:id="rId36"/>
    <p:sldId id="299" r:id="rId37"/>
    <p:sldId id="300" r:id="rId38"/>
    <p:sldId id="301" r:id="rId39"/>
    <p:sldId id="302" r:id="rId40"/>
    <p:sldId id="326" r:id="rId41"/>
    <p:sldId id="303" r:id="rId42"/>
    <p:sldId id="304" r:id="rId43"/>
    <p:sldId id="324" r:id="rId44"/>
    <p:sldId id="305" r:id="rId45"/>
    <p:sldId id="306" r:id="rId46"/>
    <p:sldId id="315" r:id="rId47"/>
    <p:sldId id="319" r:id="rId48"/>
    <p:sldId id="312" r:id="rId49"/>
    <p:sldId id="335" r:id="rId50"/>
    <p:sldId id="334" r:id="rId51"/>
    <p:sldId id="337" r:id="rId52"/>
    <p:sldId id="339" r:id="rId53"/>
    <p:sldId id="338" r:id="rId5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6"/>
    </p:embeddedFont>
    <p:embeddedFont>
      <p:font typeface="Candara" panose="020E0502030303020204" pitchFamily="34" charset="0"/>
      <p:regular r:id="rId57"/>
      <p:bold r:id="rId58"/>
      <p:italic r:id="rId59"/>
      <p:boldItalic r:id="rId60"/>
    </p:embeddedFont>
    <p:embeddedFont>
      <p:font typeface="Helvetica Neue Light" panose="02000403000000020004" pitchFamily="2" charset="0"/>
      <p:regular r:id="rId61"/>
      <p:bold r:id="rId62"/>
      <p:italic r:id="rId63"/>
      <p:boldItalic r:id="rId64"/>
    </p:embeddedFont>
    <p:embeddedFont>
      <p:font typeface="Open Sans" panose="020B0606030504020204" pitchFamily="34" charset="0"/>
      <p:regular r:id="rId65"/>
      <p:bold r:id="rId66"/>
      <p:italic r:id="rId67"/>
      <p:boldItalic r:id="rId68"/>
    </p:embeddedFont>
    <p:embeddedFont>
      <p:font typeface="Open Sans Light" panose="020B0306030504020204" pitchFamily="34" charset="0"/>
      <p:regular r:id="rId69"/>
      <p:bold r:id="rId70"/>
      <p:italic r:id="rId71"/>
      <p:boldItalic r:id="rId72"/>
    </p:embeddedFont>
    <p:embeddedFont>
      <p:font typeface="Times" panose="02020603050405020304" pitchFamily="18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3E226A-7040-422A-962D-1742C1141A5B}">
  <a:tblStyle styleId="{5B3E226A-7040-422A-962D-1742C1141A5B}" styleName="Table_0">
    <a:wholeTbl>
      <a:tcTxStyle b="off" i="off">
        <a:font>
          <a:latin typeface="Candara"/>
          <a:ea typeface="Candara"/>
          <a:cs typeface="Candar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EF0"/>
          </a:solidFill>
        </a:fill>
      </a:tcStyle>
    </a:wholeTbl>
    <a:band1H>
      <a:tcTxStyle/>
      <a:tcStyle>
        <a:tcBdr/>
        <a:fill>
          <a:solidFill>
            <a:srgbClr val="CCDBE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DBE1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ndara"/>
          <a:ea typeface="Candara"/>
          <a:cs typeface="Candara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ndara"/>
          <a:ea typeface="Candara"/>
          <a:cs typeface="Candara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ndara"/>
          <a:ea typeface="Candara"/>
          <a:cs typeface="Candar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66F420A-A994-49BA-9DA6-4938499269A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/>
    <p:restoredTop sz="94737"/>
  </p:normalViewPr>
  <p:slideViewPr>
    <p:cSldViewPr snapToGrid="0">
      <p:cViewPr varScale="1">
        <p:scale>
          <a:sx n="148" d="100"/>
          <a:sy n="148" d="100"/>
        </p:scale>
        <p:origin x="74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font" Target="fonts/font19.fntdata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font" Target="fonts/font6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7.fntdata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2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1.fntdata"/><Relationship Id="rId7" Type="http://schemas.openxmlformats.org/officeDocument/2006/relationships/slide" Target="slides/slide4.xml"/><Relationship Id="rId71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50cedf37f0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50cedf37f0_0_1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150cedf37f0_0_14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72d686a9b0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172d686a9b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72d686a9b0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172d686a9b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72d686a9b0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72d686a9b0_0_1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172d686a9b0_0_16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72d686a9b0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172d686a9b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2d686a9b0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172d686a9b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72d686a9b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g172d686a9b0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Intuition \theta is gradually approaching \theta*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Part 1: The dot product of \theta and \theta* increases rapidly O(k)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Part 2: The norm of \theta increases slowly \Omega(\sqrt(k))</a:t>
            </a:r>
            <a:endParaRPr/>
          </a:p>
        </p:txBody>
      </p:sp>
      <p:sp>
        <p:nvSpPr>
          <p:cNvPr id="451" name="Google Shape;451;g172d686a9b0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72d686a9b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g172d686a9b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Intuition \theta is gradually approaching \theta*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Part 1: The dot product of \theta and \theta* increases rapidly O(k)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Part 2: The norm of \theta increases slowly \Omega(\sqrt(k))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172d686a9b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72d686a9b0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172d686a9b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72d686a9b0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172d686a9b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0cedf37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0cedf37f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50cedf37f0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72d686a9b0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172d686a9b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732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72d8052877_5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172d8052877_5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4890fe8d4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4890fe8d41_0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14890fe8d41_0_10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72d686a9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72d686a9b0_0_1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72d686a9b0_0_17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72d8052877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g172d8052877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72d686a9b0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g172d686a9b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72d8052877_1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g172d8052877_1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72d8052877_1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g172d8052877_1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76739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72d8052877_1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g172d8052877_1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5539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72d8052877_1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g172d8052877_1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0303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50cedf37f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50cedf37f0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http://www-formal.stanford.edu/jmc/whatisai/whatisai.html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50cedf37f0_0_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72d8052877_1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g172d8052877_1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3938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72d686a9b0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72d686a9b0_0_2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g172d686a9b0_0_21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72d8052877_1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46213" y="893763"/>
            <a:ext cx="7951788" cy="4473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4" name="Google Shape;664;g172d8052877_1_417:notes"/>
          <p:cNvSpPr txBox="1">
            <a:spLocks noGrp="1"/>
          </p:cNvSpPr>
          <p:nvPr>
            <p:ph type="body" idx="1"/>
          </p:nvPr>
        </p:nvSpPr>
        <p:spPr>
          <a:xfrm>
            <a:off x="505918" y="5665304"/>
            <a:ext cx="4047344" cy="536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65" name="Google Shape;665;g172d8052877_1_417:notes"/>
          <p:cNvSpPr txBox="1">
            <a:spLocks noGrp="1"/>
          </p:cNvSpPr>
          <p:nvPr>
            <p:ph type="sldNum" idx="12"/>
          </p:nvPr>
        </p:nvSpPr>
        <p:spPr>
          <a:xfrm>
            <a:off x="2865697" y="11328537"/>
            <a:ext cx="2192311" cy="596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72d8052877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46213" y="893763"/>
            <a:ext cx="7951788" cy="4473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1" name="Google Shape;671;g172d8052877_1_430:notes"/>
          <p:cNvSpPr txBox="1">
            <a:spLocks noGrp="1"/>
          </p:cNvSpPr>
          <p:nvPr>
            <p:ph type="body" idx="1"/>
          </p:nvPr>
        </p:nvSpPr>
        <p:spPr>
          <a:xfrm>
            <a:off x="505918" y="5665304"/>
            <a:ext cx="4047344" cy="536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72" name="Google Shape;672;g172d8052877_1_430:notes"/>
          <p:cNvSpPr txBox="1">
            <a:spLocks noGrp="1"/>
          </p:cNvSpPr>
          <p:nvPr>
            <p:ph type="sldNum" idx="12"/>
          </p:nvPr>
        </p:nvSpPr>
        <p:spPr>
          <a:xfrm>
            <a:off x="2865697" y="11328537"/>
            <a:ext cx="2192311" cy="596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72d8052877_1_4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172d8052877_1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72d8052877_1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46213" y="893763"/>
            <a:ext cx="7951788" cy="4473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g172d8052877_1_442:notes"/>
          <p:cNvSpPr txBox="1">
            <a:spLocks noGrp="1"/>
          </p:cNvSpPr>
          <p:nvPr>
            <p:ph type="body" idx="1"/>
          </p:nvPr>
        </p:nvSpPr>
        <p:spPr>
          <a:xfrm>
            <a:off x="505918" y="5665304"/>
            <a:ext cx="4047344" cy="536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86" name="Google Shape;686;g172d8052877_1_442:notes"/>
          <p:cNvSpPr txBox="1">
            <a:spLocks noGrp="1"/>
          </p:cNvSpPr>
          <p:nvPr>
            <p:ph type="sldNum" idx="12"/>
          </p:nvPr>
        </p:nvSpPr>
        <p:spPr>
          <a:xfrm>
            <a:off x="2865697" y="11328537"/>
            <a:ext cx="2192311" cy="596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72d8052877_1_4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g172d8052877_1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72d686a9b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72d686a9b0_0_1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g172d686a9b0_0_18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72d686a9b0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72d686a9b0_0_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g172d686a9b0_0_19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r or not r with excluded middle. Then, proof by cases. R: go r -&gt; u, then u to not w. not R: conclude (r or not r) -&gt; not w, so T -&gt; not w and conclude not w by 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46</a:t>
            </a:fld>
            <a:endParaRPr lang="en-US"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05858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8aea2a4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48aea2a41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148aea2a413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8aea2a41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8aea2a413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48aea2a413_0_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50cedf37f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50cedf37f0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150cedf37f0_0_1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0cedf37f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0cedf37f0_0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150cedf37f0_0_1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50cedf37f0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50cedf37f0_0_1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150cedf37f0_0_12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50cedf37f0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50cedf37f0_0_1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150cedf37f0_0_12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  <a:defRPr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6" name="Google Shape;96;p18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457200" y="908070"/>
            <a:ext cx="8229600" cy="3783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457200" y="908070"/>
            <a:ext cx="8229600" cy="3783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2"/>
          </p:nvPr>
        </p:nvSpPr>
        <p:spPr>
          <a:xfrm>
            <a:off x="457200" y="107156"/>
            <a:ext cx="2667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457200" y="107156"/>
            <a:ext cx="2667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ndara"/>
              <a:buNone/>
              <a:defRPr sz="3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body" idx="1"/>
          </p:nvPr>
        </p:nvSpPr>
        <p:spPr>
          <a:xfrm>
            <a:off x="457200" y="892496"/>
            <a:ext cx="4038600" cy="370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body" idx="2"/>
          </p:nvPr>
        </p:nvSpPr>
        <p:spPr>
          <a:xfrm>
            <a:off x="4648200" y="892496"/>
            <a:ext cx="4038600" cy="370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ndar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body" idx="1"/>
          </p:nvPr>
        </p:nvSpPr>
        <p:spPr>
          <a:xfrm>
            <a:off x="457200" y="911424"/>
            <a:ext cx="4040188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body" idx="2"/>
          </p:nvPr>
        </p:nvSpPr>
        <p:spPr>
          <a:xfrm>
            <a:off x="457200" y="1391245"/>
            <a:ext cx="4040188" cy="320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3"/>
          </p:nvPr>
        </p:nvSpPr>
        <p:spPr>
          <a:xfrm>
            <a:off x="4645026" y="911424"/>
            <a:ext cx="4041775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body" idx="4"/>
          </p:nvPr>
        </p:nvSpPr>
        <p:spPr>
          <a:xfrm>
            <a:off x="4645026" y="1391245"/>
            <a:ext cx="4041775" cy="320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457201" y="204788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ndara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ndara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body" idx="1"/>
          </p:nvPr>
        </p:nvSpPr>
        <p:spPr>
          <a:xfrm rot="5400000">
            <a:off x="2680189" y="-1314919"/>
            <a:ext cx="3783621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 over Text" type="twoObjOverTx">
  <p:cSld name="TWO_OBJECTS_OVER_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228600" y="114300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159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35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159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35"/>
          <p:cNvSpPr txBox="1">
            <a:spLocks noGrp="1"/>
          </p:cNvSpPr>
          <p:nvPr>
            <p:ph type="body" idx="3"/>
          </p:nvPr>
        </p:nvSpPr>
        <p:spPr>
          <a:xfrm>
            <a:off x="457200" y="2911079"/>
            <a:ext cx="8229600" cy="159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dt" idx="10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ft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sldNum" idx="12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lvl="1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lvl="2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lvl="3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lvl="4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lvl="5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lvl="6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lvl="7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lvl="8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over Text" type="objOverTx">
  <p:cSld name="OBJECT_OVER_TEX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228600" y="114300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159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body" idx="2"/>
          </p:nvPr>
        </p:nvSpPr>
        <p:spPr>
          <a:xfrm>
            <a:off x="457200" y="2911079"/>
            <a:ext cx="8229600" cy="159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dt" idx="10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ft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sldNum" idx="12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lvl="1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lvl="2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lvl="3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lvl="4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lvl="5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lvl="6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lvl="7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lvl="8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wo Content">
  <p:cSld name="3_Two Conten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3"/>
          </p:nvPr>
        </p:nvSpPr>
        <p:spPr>
          <a:xfrm>
            <a:off x="457200" y="107156"/>
            <a:ext cx="2667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6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27448" y="1212300"/>
            <a:ext cx="3959352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766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0960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">
  <p:cSld name="4 Colum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25654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3"/>
          </p:nvPr>
        </p:nvSpPr>
        <p:spPr>
          <a:xfrm>
            <a:off x="46736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4"/>
          </p:nvPr>
        </p:nvSpPr>
        <p:spPr>
          <a:xfrm>
            <a:off x="67818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414074" y="834883"/>
            <a:ext cx="7886700" cy="1529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5496"/>
              </a:buClr>
              <a:buSzPts val="2100"/>
              <a:buFont typeface="Noto Sans Symbols"/>
              <a:buNone/>
              <a:defRPr sz="2100" b="0" i="0" u="none" strike="noStrike" cap="non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6822628" y="477179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_Plaid-Digital_FINAL-NEW.png"/>
          <p:cNvPicPr preferRelativeResize="0"/>
          <p:nvPr/>
        </p:nvPicPr>
        <p:blipFill rotWithShape="1">
          <a:blip r:embed="rId9">
            <a:alphaModFix/>
          </a:blip>
          <a:srcRect l="59550" t="20875" r="39888" b="2893"/>
          <a:stretch/>
        </p:blipFill>
        <p:spPr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 descr="_Plaid-Digital_FINAL-NEW.png"/>
          <p:cNvPicPr preferRelativeResize="0"/>
          <p:nvPr/>
        </p:nvPicPr>
        <p:blipFill rotWithShape="1">
          <a:blip r:embed="rId9">
            <a:alphaModFix/>
          </a:blip>
          <a:srcRect l="59550" t="20875" r="39888" b="2893"/>
          <a:stretch/>
        </p:blipFill>
        <p:spPr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72400" y="4248150"/>
            <a:ext cx="1154590" cy="73639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1"/>
          <p:cNvSpPr txBox="1"/>
          <p:nvPr/>
        </p:nvSpPr>
        <p:spPr>
          <a:xfrm>
            <a:off x="11226318" y="65528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11378718" y="67052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11531118" y="68576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" name="Google Shape;19;p1"/>
          <p:cNvSpPr txBox="1"/>
          <p:nvPr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ndara"/>
              <a:buNone/>
              <a:defRPr sz="33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457200" y="908070"/>
            <a:ext cx="8229600" cy="3783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wilder0/10607-f2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38"/>
          <p:cNvCxnSpPr/>
          <p:nvPr/>
        </p:nvCxnSpPr>
        <p:spPr>
          <a:xfrm>
            <a:off x="2209800" y="3486150"/>
            <a:ext cx="548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38"/>
          <p:cNvSpPr txBox="1"/>
          <p:nvPr/>
        </p:nvSpPr>
        <p:spPr>
          <a:xfrm>
            <a:off x="2133600" y="2038350"/>
            <a:ext cx="6798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lvl="0" indent="-3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Computational Foundations for ML (10-607):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Overview &amp; Propositional Logic</a:t>
            </a:r>
            <a:endParaRPr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38"/>
          <p:cNvSpPr txBox="1"/>
          <p:nvPr/>
        </p:nvSpPr>
        <p:spPr>
          <a:xfrm>
            <a:off x="2133600" y="3638550"/>
            <a:ext cx="52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marR="0" lvl="0" indent="-31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Bryan Wilder</a:t>
            </a:r>
            <a:endParaRPr dirty="0"/>
          </a:p>
        </p:txBody>
      </p:sp>
      <p:sp>
        <p:nvSpPr>
          <p:cNvPr id="232" name="Google Shape;232;p38"/>
          <p:cNvSpPr txBox="1"/>
          <p:nvPr/>
        </p:nvSpPr>
        <p:spPr>
          <a:xfrm>
            <a:off x="2133600" y="4695325"/>
            <a:ext cx="6903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Slides borrowed from prior offerings of the course by Professors M. Gormley, P. Virtue, &amp; G. Gordon.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BA3E-CF07-F4BF-EF76-C91B3C6A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and policies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1FCC8-40D1-839F-B5D1-2F085D6994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50%: </a:t>
            </a:r>
            <a:r>
              <a:rPr lang="en-US" dirty="0" err="1"/>
              <a:t>Homeworks</a:t>
            </a:r>
            <a:r>
              <a:rPr lang="en-US" dirty="0"/>
              <a:t> due each week (</a:t>
            </a:r>
            <a:r>
              <a:rPr lang="en-US" dirty="0" err="1"/>
              <a:t>gradescope</a:t>
            </a:r>
            <a:r>
              <a:rPr lang="en-US" dirty="0"/>
              <a:t>) </a:t>
            </a:r>
          </a:p>
          <a:p>
            <a:r>
              <a:rPr lang="en-US" dirty="0"/>
              <a:t>	</a:t>
            </a:r>
            <a:r>
              <a:rPr lang="en-US" b="1" dirty="0"/>
              <a:t>First one due Sunday!</a:t>
            </a:r>
          </a:p>
          <a:p>
            <a:r>
              <a:rPr lang="en-US" dirty="0"/>
              <a:t>50%: 3 in-person quizzes</a:t>
            </a:r>
          </a:p>
          <a:p>
            <a:endParaRPr lang="en-US" dirty="0"/>
          </a:p>
          <a:p>
            <a:r>
              <a:rPr lang="en-US" dirty="0"/>
              <a:t>All information is on the course website</a:t>
            </a:r>
          </a:p>
        </p:txBody>
      </p:sp>
    </p:spTree>
    <p:extLst>
      <p:ext uri="{BB962C8B-B14F-4D97-AF65-F5344CB8AC3E}">
        <p14:creationId xmlns:p14="http://schemas.microsoft.com/office/powerpoint/2010/main" val="3562916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D8BEB-8AB8-984E-7081-A9CF67D0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DCD6F-B479-C9EC-6088-F5107CED3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Monday/Wednesday: lecture with instructor</a:t>
            </a:r>
          </a:p>
          <a:p>
            <a:endParaRPr lang="en-US" dirty="0"/>
          </a:p>
          <a:p>
            <a:r>
              <a:rPr lang="en-US" dirty="0"/>
              <a:t>Friday: recitation with TA</a:t>
            </a:r>
          </a:p>
          <a:p>
            <a:endParaRPr lang="en-US" dirty="0"/>
          </a:p>
          <a:p>
            <a:r>
              <a:rPr lang="en-US" dirty="0"/>
              <a:t>Sunday EOD: homework due</a:t>
            </a:r>
          </a:p>
        </p:txBody>
      </p:sp>
    </p:spTree>
    <p:extLst>
      <p:ext uri="{BB962C8B-B14F-4D97-AF65-F5344CB8AC3E}">
        <p14:creationId xmlns:p14="http://schemas.microsoft.com/office/powerpoint/2010/main" val="93568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Expected Background</a:t>
            </a:r>
            <a:endParaRPr/>
          </a:p>
        </p:txBody>
      </p:sp>
      <p:sp>
        <p:nvSpPr>
          <p:cNvPr id="355" name="Google Shape;355;p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We’re assuming mathematical maturity: you should be familiar with the idea of derivations and proofs, and of building formal representations for objects given their English­ description.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We’ll assume that you can take scalar derivatives.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We’ll assume that you’ve seen real vector spaces and matrices (linear operators) and know how to reason about things like matrix multiplication and solving systems of linear equations.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We’ll assume that you’ve seen sets and data types.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We’ll assume that you’ve worked with probabilities (e.g., conditioning, Bayes rule).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We will also assume familiarity with coding. The assignments and in-class activities will include some Python.</a:t>
            </a:r>
          </a:p>
          <a:p>
            <a:br>
              <a:rPr lang="en-US" dirty="0"/>
            </a:b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r>
              <a:rPr lang="en-US"/>
              <a:t>Why Computer Science for ML?</a:t>
            </a:r>
            <a:endParaRPr/>
          </a:p>
        </p:txBody>
      </p:sp>
      <p:sp>
        <p:nvSpPr>
          <p:cNvPr id="361" name="Google Shape;361;p56"/>
          <p:cNvSpPr txBox="1">
            <a:spLocks noGrp="1"/>
          </p:cNvSpPr>
          <p:nvPr>
            <p:ph type="body" idx="1"/>
          </p:nvPr>
        </p:nvSpPr>
        <p:spPr>
          <a:xfrm>
            <a:off x="457200" y="908070"/>
            <a:ext cx="8229600" cy="3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To best understand     A     we need     B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362" name="Google Shape;362;p56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ndara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rPr>
              <a:t>13</a:t>
            </a:fld>
            <a:endParaRPr sz="900" b="0" i="0" u="none" strike="noStrike" cap="none">
              <a:solidFill>
                <a:srgbClr val="88888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aphicFrame>
        <p:nvGraphicFramePr>
          <p:cNvPr id="363" name="Google Shape;363;p56"/>
          <p:cNvGraphicFramePr/>
          <p:nvPr>
            <p:extLst>
              <p:ext uri="{D42A27DB-BD31-4B8C-83A1-F6EECF244321}">
                <p14:modId xmlns:p14="http://schemas.microsoft.com/office/powerpoint/2010/main" val="2448635946"/>
              </p:ext>
            </p:extLst>
          </p:nvPr>
        </p:nvGraphicFramePr>
        <p:xfrm>
          <a:off x="1485900" y="1460114"/>
          <a:ext cx="6172175" cy="2852085"/>
        </p:xfrm>
        <a:graphic>
          <a:graphicData uri="http://schemas.openxmlformats.org/drawingml/2006/table">
            <a:tbl>
              <a:tblPr firstRow="1" bandRow="1">
                <a:noFill/>
                <a:tableStyleId>{5B3E226A-7040-422A-962D-1742C1141A5B}</a:tableStyleId>
              </a:tblPr>
              <a:tblGrid>
                <a:gridCol w="176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B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Analysis of Inference in Graphical Models</a:t>
                      </a:r>
                      <a:endParaRPr sz="1400" b="0" i="0" dirty="0">
                        <a:solidFill>
                          <a:schemeClr val="dk1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Computation</a:t>
                      </a:r>
                      <a:endParaRPr sz="1100" dirty="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dirty="0"/>
                        <a:t>Computational Complexity</a:t>
                      </a:r>
                      <a:endParaRPr sz="1100" dirty="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dirty="0"/>
                        <a:t>Recursion; Dynamic Programming</a:t>
                      </a:r>
                      <a:endParaRPr sz="1100" dirty="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>
                          <a:solidFill>
                            <a:schemeClr val="dk1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Implementation Design of a Deep Learning Library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Programming &amp; Efficiency</a:t>
                      </a:r>
                      <a:endParaRPr sz="1100" dirty="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dirty="0"/>
                        <a:t>Debugging for Machine Learning</a:t>
                      </a:r>
                      <a:endParaRPr sz="1100" dirty="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dirty="0"/>
                        <a:t>Data structures and algorithms for automatic differentiation</a:t>
                      </a:r>
                      <a:endParaRPr sz="1400" i="0" dirty="0">
                        <a:solidFill>
                          <a:schemeClr val="dk1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Optimization algorithms for training neural networks</a:t>
                      </a:r>
                      <a:endParaRPr sz="1400" b="0" i="0" dirty="0">
                        <a:solidFill>
                          <a:schemeClr val="dk1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Optimization</a:t>
                      </a:r>
                      <a:endParaRPr sz="1400" dirty="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dirty="0"/>
                        <a:t>Unconstrained Optimization</a:t>
                      </a:r>
                      <a:endParaRPr sz="1100" dirty="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dirty="0"/>
                        <a:t>Preconditioning, momentum, adaptation</a:t>
                      </a:r>
                      <a:endParaRPr sz="1100" dirty="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4" name="Google Shape;364;p56"/>
          <p:cNvSpPr txBox="1"/>
          <p:nvPr/>
        </p:nvSpPr>
        <p:spPr>
          <a:xfrm rot="1995631">
            <a:off x="7027988" y="277326"/>
            <a:ext cx="2530419" cy="39906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ndara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10-607</a:t>
            </a:r>
            <a:endParaRPr sz="1100"/>
          </a:p>
        </p:txBody>
      </p:sp>
      <p:cxnSp>
        <p:nvCxnSpPr>
          <p:cNvPr id="365" name="Google Shape;365;p56"/>
          <p:cNvCxnSpPr/>
          <p:nvPr/>
        </p:nvCxnSpPr>
        <p:spPr>
          <a:xfrm>
            <a:off x="3080996" y="1275117"/>
            <a:ext cx="6735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366" name="Google Shape;366;p56"/>
          <p:cNvCxnSpPr/>
          <p:nvPr/>
        </p:nvCxnSpPr>
        <p:spPr>
          <a:xfrm>
            <a:off x="5062957" y="1269737"/>
            <a:ext cx="6735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67" name="Google Shape;367;p56"/>
          <p:cNvSpPr txBox="1"/>
          <p:nvPr/>
        </p:nvSpPr>
        <p:spPr>
          <a:xfrm rot="-5400000">
            <a:off x="7476643" y="3056138"/>
            <a:ext cx="2837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Candara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Candara"/>
                <a:ea typeface="Candara"/>
                <a:cs typeface="Candara"/>
                <a:sym typeface="Candara"/>
              </a:rPr>
              <a:t>Slide credit: CMU MLD Matt Gormley</a:t>
            </a:r>
            <a:endParaRPr sz="1100"/>
          </a:p>
        </p:txBody>
      </p:sp>
      <p:sp>
        <p:nvSpPr>
          <p:cNvPr id="368" name="Google Shape;368;p56"/>
          <p:cNvSpPr/>
          <p:nvPr/>
        </p:nvSpPr>
        <p:spPr>
          <a:xfrm>
            <a:off x="1368200" y="1801675"/>
            <a:ext cx="6375300" cy="67551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/>
        </p:nvSpPr>
        <p:spPr>
          <a:xfrm>
            <a:off x="1314064" y="1596656"/>
            <a:ext cx="6393600" cy="1871400"/>
          </a:xfrm>
          <a:prstGeom prst="rect">
            <a:avLst/>
          </a:prstGeom>
          <a:solidFill>
            <a:srgbClr val="FCAC7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74" name="Google Shape;374;p5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r>
              <a:rPr lang="en-US"/>
              <a:t>Perceptron for Binary Classification</a:t>
            </a:r>
            <a:endParaRPr/>
          </a:p>
        </p:txBody>
      </p:sp>
      <p:sp>
        <p:nvSpPr>
          <p:cNvPr id="375" name="Google Shape;375;p57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rPr>
              <a:t>14</a:t>
            </a:fld>
            <a:endParaRPr>
              <a:solidFill>
                <a:srgbClr val="88888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76" name="Google Shape;376;p57" descr="latex-image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6474" y="1685895"/>
            <a:ext cx="4634794" cy="174769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7"/>
          <p:cNvSpPr txBox="1"/>
          <p:nvPr/>
        </p:nvSpPr>
        <p:spPr>
          <a:xfrm rot="-428820">
            <a:off x="5641982" y="2562159"/>
            <a:ext cx="2326879" cy="660336"/>
          </a:xfrm>
          <a:prstGeom prst="rect">
            <a:avLst/>
          </a:prstGeom>
          <a:solidFill>
            <a:srgbClr val="E1797A"/>
          </a:solidFill>
          <a:ln>
            <a:noFill/>
          </a:ln>
          <a:effectLst>
            <a:outerShdw blurRad="190500" dist="190500" dir="27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 fontScale="55000" lnSpcReduction="2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1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Note: This is just motivation – we’ll cover the background need to understand these topics later!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Perceptron for Binary Classification</a:t>
            </a:r>
            <a:endParaRPr/>
          </a:p>
        </p:txBody>
      </p:sp>
      <p:sp>
        <p:nvSpPr>
          <p:cNvPr id="384" name="Google Shape;384;p58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85" name="Google Shape;38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13" y="798004"/>
            <a:ext cx="4133984" cy="4090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r>
              <a:rPr lang="en-US"/>
              <a:t>Analysis: Perceptron</a:t>
            </a:r>
            <a:endParaRPr/>
          </a:p>
        </p:txBody>
      </p:sp>
      <p:sp>
        <p:nvSpPr>
          <p:cNvPr id="391" name="Google Shape;391;p59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rPr>
              <a:t>16</a:t>
            </a:fld>
            <a:endParaRPr>
              <a:solidFill>
                <a:srgbClr val="88888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92" name="Google Shape;392;p59"/>
          <p:cNvSpPr txBox="1"/>
          <p:nvPr/>
        </p:nvSpPr>
        <p:spPr>
          <a:xfrm>
            <a:off x="1143001" y="4886468"/>
            <a:ext cx="3546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F7F7F"/>
                </a:solidFill>
                <a:latin typeface="Candara"/>
                <a:ea typeface="Candara"/>
                <a:cs typeface="Candara"/>
                <a:sym typeface="Candara"/>
              </a:rPr>
              <a:t>Figure from Nina Balcan</a:t>
            </a:r>
            <a:endParaRPr sz="1100">
              <a:solidFill>
                <a:srgbClr val="7F7F7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93" name="Google Shape;393;p59"/>
          <p:cNvSpPr txBox="1"/>
          <p:nvPr/>
        </p:nvSpPr>
        <p:spPr>
          <a:xfrm>
            <a:off x="1485901" y="833350"/>
            <a:ext cx="6054900" cy="4119000"/>
          </a:xfrm>
          <a:prstGeom prst="rect">
            <a:avLst/>
          </a:prstGeom>
          <a:solidFill>
            <a:srgbClr val="AFBAD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Perceptron Mistake Bound</a:t>
            </a:r>
            <a:endParaRPr sz="1100"/>
          </a:p>
        </p:txBody>
      </p:sp>
      <p:grpSp>
        <p:nvGrpSpPr>
          <p:cNvPr id="394" name="Google Shape;394;p59"/>
          <p:cNvGrpSpPr/>
          <p:nvPr/>
        </p:nvGrpSpPr>
        <p:grpSpPr>
          <a:xfrm>
            <a:off x="5830776" y="3325190"/>
            <a:ext cx="1511810" cy="1498564"/>
            <a:chOff x="2438400" y="2971800"/>
            <a:chExt cx="3657900" cy="3625850"/>
          </a:xfrm>
        </p:grpSpPr>
        <p:grpSp>
          <p:nvGrpSpPr>
            <p:cNvPr id="395" name="Google Shape;395;p59"/>
            <p:cNvGrpSpPr/>
            <p:nvPr/>
          </p:nvGrpSpPr>
          <p:grpSpPr>
            <a:xfrm>
              <a:off x="2438400" y="2971800"/>
              <a:ext cx="3657900" cy="3625850"/>
              <a:chOff x="2438400" y="2971800"/>
              <a:chExt cx="3657900" cy="3625850"/>
            </a:xfrm>
          </p:grpSpPr>
          <p:grpSp>
            <p:nvGrpSpPr>
              <p:cNvPr id="396" name="Google Shape;396;p59"/>
              <p:cNvGrpSpPr/>
              <p:nvPr/>
            </p:nvGrpSpPr>
            <p:grpSpPr>
              <a:xfrm>
                <a:off x="2438400" y="2971800"/>
                <a:ext cx="3657900" cy="3625850"/>
                <a:chOff x="2438400" y="2971800"/>
                <a:chExt cx="3657900" cy="3625850"/>
              </a:xfrm>
            </p:grpSpPr>
            <p:sp>
              <p:nvSpPr>
                <p:cNvPr id="397" name="Google Shape;397;p59"/>
                <p:cNvSpPr txBox="1"/>
                <p:nvPr/>
              </p:nvSpPr>
              <p:spPr>
                <a:xfrm>
                  <a:off x="4722945" y="3124200"/>
                  <a:ext cx="479400" cy="46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>
                      <a:solidFill>
                        <a:srgbClr val="003399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+</a:t>
                  </a:r>
                  <a:endParaRPr sz="1100"/>
                </a:p>
              </p:txBody>
            </p:sp>
            <p:cxnSp>
              <p:nvCxnSpPr>
                <p:cNvPr id="398" name="Google Shape;398;p59"/>
                <p:cNvCxnSpPr/>
                <p:nvPr/>
              </p:nvCxnSpPr>
              <p:spPr>
                <a:xfrm rot="10800000" flipH="1">
                  <a:off x="4202044" y="4089455"/>
                  <a:ext cx="903600" cy="9036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60093"/>
                  </a:solidFill>
                  <a:prstDash val="solid"/>
                  <a:round/>
                  <a:headEnd type="none" w="med" len="med"/>
                  <a:tailEnd type="stealth" w="med" len="med"/>
                </a:ln>
              </p:spPr>
            </p:cxnSp>
            <p:grpSp>
              <p:nvGrpSpPr>
                <p:cNvPr id="399" name="Google Shape;399;p59"/>
                <p:cNvGrpSpPr/>
                <p:nvPr/>
              </p:nvGrpSpPr>
              <p:grpSpPr>
                <a:xfrm>
                  <a:off x="2716470" y="2971800"/>
                  <a:ext cx="3113399" cy="3625850"/>
                  <a:chOff x="5743575" y="2387601"/>
                  <a:chExt cx="3113088" cy="3625850"/>
                </a:xfrm>
              </p:grpSpPr>
              <p:grpSp>
                <p:nvGrpSpPr>
                  <p:cNvPr id="400" name="Google Shape;400;p59"/>
                  <p:cNvGrpSpPr/>
                  <p:nvPr/>
                </p:nvGrpSpPr>
                <p:grpSpPr>
                  <a:xfrm>
                    <a:off x="5743575" y="2387601"/>
                    <a:ext cx="3113088" cy="3625850"/>
                    <a:chOff x="3890" y="2197"/>
                    <a:chExt cx="1961" cy="2284"/>
                  </a:xfrm>
                </p:grpSpPr>
                <p:cxnSp>
                  <p:nvCxnSpPr>
                    <p:cNvPr id="401" name="Google Shape;401;p59"/>
                    <p:cNvCxnSpPr/>
                    <p:nvPr/>
                  </p:nvCxnSpPr>
                  <p:spPr>
                    <a:xfrm rot="10800000">
                      <a:off x="4090" y="2705"/>
                      <a:ext cx="1500" cy="15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2" name="Google Shape;402;p59"/>
                    <p:cNvCxnSpPr/>
                    <p:nvPr/>
                  </p:nvCxnSpPr>
                  <p:spPr>
                    <a:xfrm>
                      <a:off x="4322" y="2571"/>
                      <a:ext cx="1500" cy="15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sp>
                  <p:nvSpPr>
                    <p:cNvPr id="403" name="Google Shape;403;p59"/>
                    <p:cNvSpPr txBox="1"/>
                    <p:nvPr/>
                  </p:nvSpPr>
                  <p:spPr>
                    <a:xfrm>
                      <a:off x="4387" y="2341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339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1100"/>
                    </a:p>
                  </p:txBody>
                </p:sp>
                <p:sp>
                  <p:nvSpPr>
                    <p:cNvPr id="404" name="Google Shape;404;p59"/>
                    <p:cNvSpPr txBox="1"/>
                    <p:nvPr/>
                  </p:nvSpPr>
                  <p:spPr>
                    <a:xfrm>
                      <a:off x="4831" y="2805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339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1100"/>
                    </a:p>
                  </p:txBody>
                </p:sp>
                <p:sp>
                  <p:nvSpPr>
                    <p:cNvPr id="405" name="Google Shape;405;p59"/>
                    <p:cNvSpPr txBox="1"/>
                    <p:nvPr/>
                  </p:nvSpPr>
                  <p:spPr>
                    <a:xfrm>
                      <a:off x="5140" y="2980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339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1100"/>
                    </a:p>
                  </p:txBody>
                </p:sp>
                <p:sp>
                  <p:nvSpPr>
                    <p:cNvPr id="406" name="Google Shape;406;p59"/>
                    <p:cNvSpPr txBox="1"/>
                    <p:nvPr/>
                  </p:nvSpPr>
                  <p:spPr>
                    <a:xfrm>
                      <a:off x="5392" y="3344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339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1100"/>
                    </a:p>
                  </p:txBody>
                </p:sp>
                <p:sp>
                  <p:nvSpPr>
                    <p:cNvPr id="407" name="Google Shape;407;p59"/>
                    <p:cNvSpPr txBox="1"/>
                    <p:nvPr/>
                  </p:nvSpPr>
                  <p:spPr>
                    <a:xfrm>
                      <a:off x="5551" y="3141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339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1100"/>
                    </a:p>
                  </p:txBody>
                </p:sp>
                <p:sp>
                  <p:nvSpPr>
                    <p:cNvPr id="408" name="Google Shape;408;p59"/>
                    <p:cNvSpPr txBox="1"/>
                    <p:nvPr/>
                  </p:nvSpPr>
                  <p:spPr>
                    <a:xfrm>
                      <a:off x="5154" y="2293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339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1100"/>
                    </a:p>
                  </p:txBody>
                </p:sp>
                <p:sp>
                  <p:nvSpPr>
                    <p:cNvPr id="409" name="Google Shape;409;p59"/>
                    <p:cNvSpPr txBox="1"/>
                    <p:nvPr/>
                  </p:nvSpPr>
                  <p:spPr>
                    <a:xfrm>
                      <a:off x="3920" y="3093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100"/>
                    </a:p>
                  </p:txBody>
                </p:sp>
                <p:sp>
                  <p:nvSpPr>
                    <p:cNvPr id="410" name="Google Shape;410;p59"/>
                    <p:cNvSpPr txBox="1"/>
                    <p:nvPr/>
                  </p:nvSpPr>
                  <p:spPr>
                    <a:xfrm>
                      <a:off x="4016" y="3573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100"/>
                    </a:p>
                  </p:txBody>
                </p:sp>
                <p:sp>
                  <p:nvSpPr>
                    <p:cNvPr id="411" name="Google Shape;411;p59"/>
                    <p:cNvSpPr txBox="1"/>
                    <p:nvPr/>
                  </p:nvSpPr>
                  <p:spPr>
                    <a:xfrm>
                      <a:off x="4384" y="3389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100"/>
                    </a:p>
                  </p:txBody>
                </p:sp>
                <p:sp>
                  <p:nvSpPr>
                    <p:cNvPr id="412" name="Google Shape;412;p59"/>
                    <p:cNvSpPr txBox="1"/>
                    <p:nvPr/>
                  </p:nvSpPr>
                  <p:spPr>
                    <a:xfrm>
                      <a:off x="4848" y="4021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100"/>
                    </a:p>
                  </p:txBody>
                </p:sp>
                <p:sp>
                  <p:nvSpPr>
                    <p:cNvPr id="413" name="Google Shape;413;p59"/>
                    <p:cNvSpPr txBox="1"/>
                    <p:nvPr/>
                  </p:nvSpPr>
                  <p:spPr>
                    <a:xfrm>
                      <a:off x="4585" y="3574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100"/>
                    </a:p>
                  </p:txBody>
                </p:sp>
                <p:cxnSp>
                  <p:nvCxnSpPr>
                    <p:cNvPr id="414" name="Google Shape;414;p59"/>
                    <p:cNvCxnSpPr/>
                    <p:nvPr/>
                  </p:nvCxnSpPr>
                  <p:spPr>
                    <a:xfrm rot="10800000" flipH="1">
                      <a:off x="4243" y="2953"/>
                      <a:ext cx="300" cy="300"/>
                    </a:xfrm>
                    <a:prstGeom prst="straightConnector1">
                      <a:avLst/>
                    </a:prstGeom>
                    <a:noFill/>
                    <a:ln w="28575" cap="rnd" cmpd="sng">
                      <a:solidFill>
                        <a:schemeClr val="dk1"/>
                      </a:solidFill>
                      <a:prstDash val="dot"/>
                      <a:round/>
                      <a:headEnd type="triangle" w="med" len="med"/>
                      <a:tailEnd type="triangle" w="med" len="med"/>
                    </a:ln>
                  </p:spPr>
                </p:cxnSp>
                <p:sp>
                  <p:nvSpPr>
                    <p:cNvPr id="415" name="Google Shape;415;p59"/>
                    <p:cNvSpPr/>
                    <p:nvPr/>
                  </p:nvSpPr>
                  <p:spPr>
                    <a:xfrm>
                      <a:off x="4322" y="3035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84AA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γ</a:t>
                      </a:r>
                      <a:endParaRPr sz="1100"/>
                    </a:p>
                  </p:txBody>
                </p:sp>
                <p:sp>
                  <p:nvSpPr>
                    <p:cNvPr id="416" name="Google Shape;416;p59"/>
                    <p:cNvSpPr/>
                    <p:nvPr/>
                  </p:nvSpPr>
                  <p:spPr>
                    <a:xfrm>
                      <a:off x="4509" y="2850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84AA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γ</a:t>
                      </a:r>
                      <a:endParaRPr sz="1100"/>
                    </a:p>
                  </p:txBody>
                </p:sp>
                <p:cxnSp>
                  <p:nvCxnSpPr>
                    <p:cNvPr id="417" name="Google Shape;417;p59"/>
                    <p:cNvCxnSpPr/>
                    <p:nvPr/>
                  </p:nvCxnSpPr>
                  <p:spPr>
                    <a:xfrm>
                      <a:off x="3890" y="2915"/>
                      <a:ext cx="1500" cy="15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sp>
                  <p:nvSpPr>
                    <p:cNvPr id="418" name="Google Shape;418;p59"/>
                    <p:cNvSpPr txBox="1"/>
                    <p:nvPr/>
                  </p:nvSpPr>
                  <p:spPr>
                    <a:xfrm>
                      <a:off x="4944" y="4181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100"/>
                    </a:p>
                  </p:txBody>
                </p:sp>
                <p:sp>
                  <p:nvSpPr>
                    <p:cNvPr id="419" name="Google Shape;419;p59"/>
                    <p:cNvSpPr txBox="1"/>
                    <p:nvPr/>
                  </p:nvSpPr>
                  <p:spPr>
                    <a:xfrm>
                      <a:off x="4259" y="4021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100"/>
                    </a:p>
                  </p:txBody>
                </p:sp>
                <p:sp>
                  <p:nvSpPr>
                    <p:cNvPr id="420" name="Google Shape;420;p59"/>
                    <p:cNvSpPr txBox="1"/>
                    <p:nvPr/>
                  </p:nvSpPr>
                  <p:spPr>
                    <a:xfrm>
                      <a:off x="4467" y="3781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100"/>
                    </a:p>
                  </p:txBody>
                </p:sp>
                <p:sp>
                  <p:nvSpPr>
                    <p:cNvPr id="421" name="Google Shape;421;p59"/>
                    <p:cNvSpPr txBox="1"/>
                    <p:nvPr/>
                  </p:nvSpPr>
                  <p:spPr>
                    <a:xfrm>
                      <a:off x="4499" y="4133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100"/>
                    </a:p>
                  </p:txBody>
                </p:sp>
                <p:sp>
                  <p:nvSpPr>
                    <p:cNvPr id="422" name="Google Shape;422;p59"/>
                    <p:cNvSpPr txBox="1"/>
                    <p:nvPr/>
                  </p:nvSpPr>
                  <p:spPr>
                    <a:xfrm>
                      <a:off x="4819" y="2197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339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1100"/>
                    </a:p>
                  </p:txBody>
                </p:sp>
              </p:grpSp>
              <p:cxnSp>
                <p:nvCxnSpPr>
                  <p:cNvPr id="423" name="Google Shape;423;p59"/>
                  <p:cNvCxnSpPr/>
                  <p:nvPr/>
                </p:nvCxnSpPr>
                <p:spPr>
                  <a:xfrm rot="10800000" flipH="1">
                    <a:off x="7229306" y="3505257"/>
                    <a:ext cx="903600" cy="9036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stealth" w="med" len="med"/>
                  </a:ln>
                </p:spPr>
              </p:cxnSp>
            </p:grpSp>
            <p:sp>
              <p:nvSpPr>
                <p:cNvPr id="424" name="Google Shape;424;p59"/>
                <p:cNvSpPr/>
                <p:nvPr/>
              </p:nvSpPr>
              <p:spPr>
                <a:xfrm>
                  <a:off x="2438400" y="3048000"/>
                  <a:ext cx="3657900" cy="3492600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286979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425" name="Google Shape;425;p59"/>
              <p:cNvSpPr txBox="1"/>
              <p:nvPr/>
            </p:nvSpPr>
            <p:spPr>
              <a:xfrm>
                <a:off x="4874877" y="5378012"/>
                <a:ext cx="521400" cy="46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R</a:t>
                </a:r>
                <a:endParaRPr sz="1100"/>
              </a:p>
            </p:txBody>
          </p:sp>
        </p:grpSp>
        <p:pic>
          <p:nvPicPr>
            <p:cNvPr id="426" name="Google Shape;426;p59" descr="latex-image-1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205585" y="4008436"/>
              <a:ext cx="326969" cy="2873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7" name="Google Shape;427;p59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4079" y="1213260"/>
            <a:ext cx="5728260" cy="2927308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9"/>
          <p:cNvSpPr txBox="1"/>
          <p:nvPr/>
        </p:nvSpPr>
        <p:spPr>
          <a:xfrm rot="-428820">
            <a:off x="5641982" y="4238559"/>
            <a:ext cx="2326879" cy="660336"/>
          </a:xfrm>
          <a:prstGeom prst="rect">
            <a:avLst/>
          </a:prstGeom>
          <a:solidFill>
            <a:srgbClr val="E1797A"/>
          </a:solidFill>
          <a:ln>
            <a:noFill/>
          </a:ln>
          <a:effectLst>
            <a:outerShdw blurRad="190500" dist="190500" dir="27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 fontScale="55000" lnSpcReduction="2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1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Note: This is just motivation – we’ll cover the background need to understand these topics later!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r>
              <a:rPr lang="en-US"/>
              <a:t>Analysis: Perceptron</a:t>
            </a:r>
            <a:endParaRPr/>
          </a:p>
        </p:txBody>
      </p:sp>
      <p:sp>
        <p:nvSpPr>
          <p:cNvPr id="434" name="Google Shape;434;p60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rPr>
              <a:t>17</a:t>
            </a:fld>
            <a:endParaRPr>
              <a:solidFill>
                <a:srgbClr val="88888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35" name="Google Shape;435;p60"/>
          <p:cNvSpPr txBox="1"/>
          <p:nvPr/>
        </p:nvSpPr>
        <p:spPr>
          <a:xfrm>
            <a:off x="1485901" y="833350"/>
            <a:ext cx="6054900" cy="4119000"/>
          </a:xfrm>
          <a:prstGeom prst="rect">
            <a:avLst/>
          </a:prstGeom>
          <a:solidFill>
            <a:srgbClr val="AFBAD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Proof of Perceptron Mistake Bound:</a:t>
            </a:r>
            <a:br>
              <a:rPr lang="en-US" sz="1800" b="1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</a:br>
            <a:endParaRPr sz="1800" b="1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We will show that there exist constants A and B s.t.</a:t>
            </a:r>
            <a:endParaRPr sz="1800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436" name="Google Shape;436;p60" descr="latex-image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0622" y="1698803"/>
            <a:ext cx="3409952" cy="419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60"/>
          <p:cNvGrpSpPr/>
          <p:nvPr/>
        </p:nvGrpSpPr>
        <p:grpSpPr>
          <a:xfrm>
            <a:off x="2750623" y="2766868"/>
            <a:ext cx="2858214" cy="1856277"/>
            <a:chOff x="2274762" y="3910722"/>
            <a:chExt cx="3810952" cy="2475036"/>
          </a:xfrm>
        </p:grpSpPr>
        <p:grpSp>
          <p:nvGrpSpPr>
            <p:cNvPr id="438" name="Google Shape;438;p60"/>
            <p:cNvGrpSpPr/>
            <p:nvPr/>
          </p:nvGrpSpPr>
          <p:grpSpPr>
            <a:xfrm>
              <a:off x="3551845" y="4090499"/>
              <a:ext cx="2094936" cy="1900200"/>
              <a:chOff x="1284286" y="707073"/>
              <a:chExt cx="2094936" cy="1900200"/>
            </a:xfrm>
          </p:grpSpPr>
          <p:cxnSp>
            <p:nvCxnSpPr>
              <p:cNvPr id="439" name="Google Shape;439;p60"/>
              <p:cNvCxnSpPr/>
              <p:nvPr/>
            </p:nvCxnSpPr>
            <p:spPr>
              <a:xfrm>
                <a:off x="1284286" y="2607272"/>
                <a:ext cx="2092500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lg" len="lg"/>
              </a:ln>
            </p:spPr>
          </p:cxnSp>
          <p:cxnSp>
            <p:nvCxnSpPr>
              <p:cNvPr id="440" name="Google Shape;440;p60"/>
              <p:cNvCxnSpPr/>
              <p:nvPr/>
            </p:nvCxnSpPr>
            <p:spPr>
              <a:xfrm rot="10800000">
                <a:off x="1284286" y="707073"/>
                <a:ext cx="0" cy="19002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lg" len="lg"/>
              </a:ln>
            </p:spPr>
          </p:cxnSp>
          <p:cxnSp>
            <p:nvCxnSpPr>
              <p:cNvPr id="441" name="Google Shape;441;p60"/>
              <p:cNvCxnSpPr/>
              <p:nvPr/>
            </p:nvCxnSpPr>
            <p:spPr>
              <a:xfrm rot="10800000" flipH="1">
                <a:off x="1284286" y="865773"/>
                <a:ext cx="1962600" cy="17415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triangle" w="lg" len="lg"/>
              </a:ln>
            </p:spPr>
          </p:cxnSp>
          <p:sp>
            <p:nvSpPr>
              <p:cNvPr id="442" name="Google Shape;442;p60"/>
              <p:cNvSpPr/>
              <p:nvPr/>
            </p:nvSpPr>
            <p:spPr>
              <a:xfrm>
                <a:off x="1284382" y="1190462"/>
                <a:ext cx="2094840" cy="1392235"/>
              </a:xfrm>
              <a:custGeom>
                <a:avLst/>
                <a:gdLst/>
                <a:ahLst/>
                <a:cxnLst/>
                <a:rect l="l" t="t" r="r" b="b"/>
                <a:pathLst>
                  <a:path w="2756369" h="2077963" extrusionOk="0">
                    <a:moveTo>
                      <a:pt x="0" y="2077963"/>
                    </a:moveTo>
                    <a:cubicBezTo>
                      <a:pt x="163554" y="1683535"/>
                      <a:pt x="327108" y="1289107"/>
                      <a:pt x="577250" y="995691"/>
                    </a:cubicBezTo>
                    <a:cubicBezTo>
                      <a:pt x="827392" y="702275"/>
                      <a:pt x="1137664" y="483414"/>
                      <a:pt x="1500850" y="317466"/>
                    </a:cubicBezTo>
                    <a:cubicBezTo>
                      <a:pt x="1864037" y="151517"/>
                      <a:pt x="2756369" y="0"/>
                      <a:pt x="2756369" y="0"/>
                    </a:cubicBezTo>
                  </a:path>
                </a:pathLst>
              </a:cu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000000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</p:grpSp>
        <p:pic>
          <p:nvPicPr>
            <p:cNvPr id="443" name="Google Shape;443;p60" descr="latex-image-1.pdf"/>
            <p:cNvPicPr preferRelativeResize="0"/>
            <p:nvPr/>
          </p:nvPicPr>
          <p:blipFill rotWithShape="1">
            <a:blip r:embed="rId4">
              <a:alphaModFix/>
            </a:blip>
            <a:srcRect l="25260" r="33671"/>
            <a:stretch/>
          </p:blipFill>
          <p:spPr>
            <a:xfrm>
              <a:off x="2274762" y="4764986"/>
              <a:ext cx="1277082" cy="382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60" descr="latex-image-1.pdf"/>
            <p:cNvPicPr preferRelativeResize="0"/>
            <p:nvPr/>
          </p:nvPicPr>
          <p:blipFill rotWithShape="1">
            <a:blip r:embed="rId5">
              <a:alphaModFix/>
            </a:blip>
            <a:srcRect r="85872"/>
            <a:stretch/>
          </p:blipFill>
          <p:spPr>
            <a:xfrm>
              <a:off x="4999960" y="3910722"/>
              <a:ext cx="439319" cy="382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60" descr="latex-image-1.pdf"/>
            <p:cNvPicPr preferRelativeResize="0"/>
            <p:nvPr/>
          </p:nvPicPr>
          <p:blipFill rotWithShape="1">
            <a:blip r:embed="rId6">
              <a:alphaModFix/>
            </a:blip>
            <a:srcRect l="76667"/>
            <a:stretch/>
          </p:blipFill>
          <p:spPr>
            <a:xfrm>
              <a:off x="5360128" y="4573888"/>
              <a:ext cx="725586" cy="382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60" descr="latex-image-1.pdf"/>
            <p:cNvPicPr preferRelativeResize="0"/>
            <p:nvPr/>
          </p:nvPicPr>
          <p:blipFill rotWithShape="1">
            <a:blip r:embed="rId7">
              <a:alphaModFix/>
            </a:blip>
            <a:srcRect l="7231" r="85872"/>
            <a:stretch/>
          </p:blipFill>
          <p:spPr>
            <a:xfrm>
              <a:off x="4448044" y="6003561"/>
              <a:ext cx="214437" cy="3821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7" name="Google Shape;447;p60"/>
          <p:cNvSpPr txBox="1"/>
          <p:nvPr/>
        </p:nvSpPr>
        <p:spPr>
          <a:xfrm rot="-428820">
            <a:off x="5641982" y="4238559"/>
            <a:ext cx="2326879" cy="660336"/>
          </a:xfrm>
          <a:prstGeom prst="rect">
            <a:avLst/>
          </a:prstGeom>
          <a:solidFill>
            <a:srgbClr val="E1797A"/>
          </a:solidFill>
          <a:ln>
            <a:noFill/>
          </a:ln>
          <a:effectLst>
            <a:outerShdw blurRad="190500" dist="190500" dir="27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 fontScale="55000" lnSpcReduction="2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1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Note: This is just motivation – we’ll cover the background need to understand these topics later!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r>
              <a:rPr lang="en-US"/>
              <a:t>Analysis: Perceptron</a:t>
            </a:r>
            <a:endParaRPr/>
          </a:p>
        </p:txBody>
      </p:sp>
      <p:sp>
        <p:nvSpPr>
          <p:cNvPr id="454" name="Google Shape;454;p61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rPr>
              <a:t>18</a:t>
            </a:fld>
            <a:endParaRPr>
              <a:solidFill>
                <a:srgbClr val="88888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55" name="Google Shape;455;p61"/>
          <p:cNvSpPr txBox="1"/>
          <p:nvPr/>
        </p:nvSpPr>
        <p:spPr>
          <a:xfrm>
            <a:off x="1485901" y="833350"/>
            <a:ext cx="6054900" cy="4119000"/>
          </a:xfrm>
          <a:prstGeom prst="rect">
            <a:avLst/>
          </a:prstGeom>
          <a:solidFill>
            <a:srgbClr val="AFBAD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Proof of Perceptron Mistake Bound:</a:t>
            </a:r>
            <a:br>
              <a:rPr lang="en-US" sz="1800" b="1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lang="en-US"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Part 1: for some A, </a:t>
            </a:r>
            <a:endParaRPr sz="1100"/>
          </a:p>
        </p:txBody>
      </p:sp>
      <p:pic>
        <p:nvPicPr>
          <p:cNvPr id="456" name="Google Shape;456;p61" descr="latex-image-1.pdf"/>
          <p:cNvPicPr preferRelativeResize="0"/>
          <p:nvPr/>
        </p:nvPicPr>
        <p:blipFill rotWithShape="1">
          <a:blip r:embed="rId3">
            <a:alphaModFix/>
          </a:blip>
          <a:srcRect r="33324"/>
          <a:stretch/>
        </p:blipFill>
        <p:spPr>
          <a:xfrm>
            <a:off x="3425938" y="1158599"/>
            <a:ext cx="1349548" cy="248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1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374" y="1552352"/>
            <a:ext cx="4271614" cy="277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61"/>
          <p:cNvGrpSpPr/>
          <p:nvPr/>
        </p:nvGrpSpPr>
        <p:grpSpPr>
          <a:xfrm>
            <a:off x="2866033" y="4355973"/>
            <a:ext cx="2243475" cy="425521"/>
            <a:chOff x="3292576" y="5807964"/>
            <a:chExt cx="2991300" cy="567361"/>
          </a:xfrm>
        </p:grpSpPr>
        <p:sp>
          <p:nvSpPr>
            <p:cNvPr id="459" name="Google Shape;459;p61"/>
            <p:cNvSpPr/>
            <p:nvPr/>
          </p:nvSpPr>
          <p:spPr>
            <a:xfrm rot="5400000">
              <a:off x="4593164" y="4801164"/>
              <a:ext cx="172200" cy="21858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400" cap="flat" cmpd="sng">
              <a:solidFill>
                <a:srgbClr val="B9D77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460" name="Google Shape;460;p61"/>
            <p:cNvSpPr/>
            <p:nvPr/>
          </p:nvSpPr>
          <p:spPr>
            <a:xfrm>
              <a:off x="3292576" y="5999125"/>
              <a:ext cx="2991300" cy="376200"/>
            </a:xfrm>
            <a:prstGeom prst="rect">
              <a:avLst/>
            </a:prstGeom>
            <a:solidFill>
              <a:srgbClr val="B9D778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andara"/>
                  <a:ea typeface="Candara"/>
                  <a:cs typeface="Candara"/>
                  <a:sym typeface="Candara"/>
                </a:rPr>
                <a:t>Cauchy-Schwartz inequality</a:t>
              </a:r>
              <a:endParaRPr sz="1100"/>
            </a:p>
          </p:txBody>
        </p:sp>
      </p:grpSp>
      <p:sp>
        <p:nvSpPr>
          <p:cNvPr id="461" name="Google Shape;461;p61"/>
          <p:cNvSpPr txBox="1"/>
          <p:nvPr/>
        </p:nvSpPr>
        <p:spPr>
          <a:xfrm rot="-428820">
            <a:off x="5641982" y="4238559"/>
            <a:ext cx="2326879" cy="660336"/>
          </a:xfrm>
          <a:prstGeom prst="rect">
            <a:avLst/>
          </a:prstGeom>
          <a:solidFill>
            <a:srgbClr val="E1797A"/>
          </a:solidFill>
          <a:ln>
            <a:noFill/>
          </a:ln>
          <a:effectLst>
            <a:outerShdw blurRad="190500" dist="190500" dir="27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 fontScale="55000" lnSpcReduction="2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1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Note: This is just motivation – we’ll cover the background need to understand these topics later!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r>
              <a:rPr lang="en-US"/>
              <a:t>Analysis: Perceptron</a:t>
            </a:r>
            <a:endParaRPr/>
          </a:p>
        </p:txBody>
      </p:sp>
      <p:sp>
        <p:nvSpPr>
          <p:cNvPr id="468" name="Google Shape;468;p62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rPr>
              <a:t>19</a:t>
            </a:fld>
            <a:endParaRPr>
              <a:solidFill>
                <a:srgbClr val="88888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69" name="Google Shape;469;p62"/>
          <p:cNvSpPr txBox="1"/>
          <p:nvPr/>
        </p:nvSpPr>
        <p:spPr>
          <a:xfrm>
            <a:off x="1485901" y="833350"/>
            <a:ext cx="6054900" cy="4119000"/>
          </a:xfrm>
          <a:prstGeom prst="rect">
            <a:avLst/>
          </a:prstGeom>
          <a:solidFill>
            <a:srgbClr val="AFBAD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Proof of Perceptron Mistake Bound:</a:t>
            </a:r>
            <a:br>
              <a:rPr lang="en-US" sz="1800" b="1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lang="en-US"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Part 2: for some B, </a:t>
            </a:r>
            <a:endParaRPr sz="1100"/>
          </a:p>
        </p:txBody>
      </p:sp>
      <p:pic>
        <p:nvPicPr>
          <p:cNvPr id="470" name="Google Shape;470;p62" descr="latex-image-1.pdf"/>
          <p:cNvPicPr preferRelativeResize="0"/>
          <p:nvPr/>
        </p:nvPicPr>
        <p:blipFill rotWithShape="1">
          <a:blip r:embed="rId3">
            <a:alphaModFix/>
          </a:blip>
          <a:srcRect l="26290" r="-3207"/>
          <a:stretch/>
        </p:blipFill>
        <p:spPr>
          <a:xfrm>
            <a:off x="3431962" y="1158599"/>
            <a:ext cx="1556778" cy="24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2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0839" y="1550371"/>
            <a:ext cx="5741953" cy="2856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2"/>
          <p:cNvSpPr txBox="1"/>
          <p:nvPr/>
        </p:nvSpPr>
        <p:spPr>
          <a:xfrm rot="-428820">
            <a:off x="5641982" y="4238559"/>
            <a:ext cx="2326879" cy="660336"/>
          </a:xfrm>
          <a:prstGeom prst="rect">
            <a:avLst/>
          </a:prstGeom>
          <a:solidFill>
            <a:srgbClr val="E1797A"/>
          </a:solidFill>
          <a:ln>
            <a:noFill/>
          </a:ln>
          <a:effectLst>
            <a:outerShdw blurRad="190500" dist="190500" dir="27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 fontScale="55000" lnSpcReduction="2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1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Note: This is just motivation – we’ll cover the background need to understand these topics later!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Overview</a:t>
            </a:r>
            <a:endParaRPr/>
          </a:p>
        </p:txBody>
      </p:sp>
      <p:sp>
        <p:nvSpPr>
          <p:cNvPr id="239" name="Google Shape;239;p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Goals: </a:t>
            </a:r>
            <a:endParaRPr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 formal presentation of computational background needed to understand ML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Motivated by (carefully chosen) real-world problems that arise in ML applications,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Audience:</a:t>
            </a:r>
            <a:endParaRPr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students wishing to prepare for future coursework in Machine Learning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r>
              <a:rPr lang="en-US"/>
              <a:t>Analysis: Perceptron</a:t>
            </a:r>
            <a:endParaRPr/>
          </a:p>
        </p:txBody>
      </p:sp>
      <p:sp>
        <p:nvSpPr>
          <p:cNvPr id="478" name="Google Shape;478;p63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rPr>
              <a:t>20</a:t>
            </a:fld>
            <a:endParaRPr>
              <a:solidFill>
                <a:srgbClr val="88888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79" name="Google Shape;479;p63"/>
          <p:cNvSpPr txBox="1"/>
          <p:nvPr/>
        </p:nvSpPr>
        <p:spPr>
          <a:xfrm>
            <a:off x="1485901" y="833350"/>
            <a:ext cx="6054900" cy="4119000"/>
          </a:xfrm>
          <a:prstGeom prst="rect">
            <a:avLst/>
          </a:prstGeom>
          <a:solidFill>
            <a:srgbClr val="AFBAD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Proof of Perceptron Mistake Bound:</a:t>
            </a:r>
            <a:br>
              <a:rPr lang="en-US" sz="1800" b="1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lang="en-US"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Part 3: Combining the bounds finishes the proof.</a:t>
            </a:r>
            <a:endParaRPr sz="1100"/>
          </a:p>
        </p:txBody>
      </p:sp>
      <p:pic>
        <p:nvPicPr>
          <p:cNvPr id="480" name="Google Shape;480;p63" descr="latex-image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3600" y="1613508"/>
            <a:ext cx="3667123" cy="98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63"/>
          <p:cNvGrpSpPr/>
          <p:nvPr/>
        </p:nvGrpSpPr>
        <p:grpSpPr>
          <a:xfrm>
            <a:off x="3520022" y="2730795"/>
            <a:ext cx="2364300" cy="971141"/>
            <a:chOff x="3292576" y="5648466"/>
            <a:chExt cx="3152400" cy="1294855"/>
          </a:xfrm>
        </p:grpSpPr>
        <p:sp>
          <p:nvSpPr>
            <p:cNvPr id="482" name="Google Shape;482;p63"/>
            <p:cNvSpPr/>
            <p:nvPr/>
          </p:nvSpPr>
          <p:spPr>
            <a:xfrm rot="5400000">
              <a:off x="3904928" y="5136666"/>
              <a:ext cx="331800" cy="13554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400" cap="flat" cmpd="sng">
              <a:solidFill>
                <a:srgbClr val="B9D77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483" name="Google Shape;483;p63"/>
            <p:cNvSpPr/>
            <p:nvPr/>
          </p:nvSpPr>
          <p:spPr>
            <a:xfrm>
              <a:off x="3292576" y="6084421"/>
              <a:ext cx="3152400" cy="858900"/>
            </a:xfrm>
            <a:prstGeom prst="rect">
              <a:avLst/>
            </a:prstGeom>
            <a:solidFill>
              <a:srgbClr val="B9D778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andara"/>
                  <a:ea typeface="Candara"/>
                  <a:cs typeface="Candara"/>
                  <a:sym typeface="Candara"/>
                </a:rPr>
                <a:t>The total number of mistakes must be less than this</a:t>
              </a:r>
              <a:endParaRPr sz="1100"/>
            </a:p>
          </p:txBody>
        </p:sp>
      </p:grpSp>
      <p:sp>
        <p:nvSpPr>
          <p:cNvPr id="484" name="Google Shape;484;p63"/>
          <p:cNvSpPr txBox="1"/>
          <p:nvPr/>
        </p:nvSpPr>
        <p:spPr>
          <a:xfrm rot="-428820">
            <a:off x="5641982" y="4238559"/>
            <a:ext cx="2326879" cy="660336"/>
          </a:xfrm>
          <a:prstGeom prst="rect">
            <a:avLst/>
          </a:prstGeom>
          <a:solidFill>
            <a:srgbClr val="E1797A"/>
          </a:solidFill>
          <a:ln>
            <a:noFill/>
          </a:ln>
          <a:effectLst>
            <a:outerShdw blurRad="190500" dist="190500" dir="27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 fontScale="55000" lnSpcReduction="2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1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Note: This is just motivation – we’ll cover the background need to understand these topics later!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r>
              <a:rPr lang="en-US"/>
              <a:t>Why Computer Science for ML?</a:t>
            </a:r>
            <a:endParaRPr/>
          </a:p>
        </p:txBody>
      </p:sp>
      <p:sp>
        <p:nvSpPr>
          <p:cNvPr id="490" name="Google Shape;490;p64"/>
          <p:cNvSpPr txBox="1">
            <a:spLocks noGrp="1"/>
          </p:cNvSpPr>
          <p:nvPr>
            <p:ph type="body" idx="1"/>
          </p:nvPr>
        </p:nvSpPr>
        <p:spPr>
          <a:xfrm>
            <a:off x="457200" y="908070"/>
            <a:ext cx="8229600" cy="3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To best understand     A     we need     B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491" name="Google Shape;491;p64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ndara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rPr>
              <a:t>21</a:t>
            </a:fld>
            <a:endParaRPr sz="900" b="0" i="0" u="none" strike="noStrike" cap="none">
              <a:solidFill>
                <a:srgbClr val="88888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aphicFrame>
        <p:nvGraphicFramePr>
          <p:cNvPr id="492" name="Google Shape;492;p64"/>
          <p:cNvGraphicFramePr/>
          <p:nvPr/>
        </p:nvGraphicFramePr>
        <p:xfrm>
          <a:off x="1485900" y="1460114"/>
          <a:ext cx="6172175" cy="2852085"/>
        </p:xfrm>
        <a:graphic>
          <a:graphicData uri="http://schemas.openxmlformats.org/drawingml/2006/table">
            <a:tbl>
              <a:tblPr firstRow="1" bandRow="1">
                <a:noFill/>
                <a:tableStyleId>{5B3E226A-7040-422A-962D-1742C1141A5B}</a:tableStyleId>
              </a:tblPr>
              <a:tblGrid>
                <a:gridCol w="176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B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Analysis of Exact Inference in Graphical Models</a:t>
                      </a:r>
                      <a:endParaRPr sz="1400" b="0" i="0">
                        <a:solidFill>
                          <a:schemeClr val="dk1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Computation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Computational Complexity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Recursion; Dynamic Programming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Data Structures for ML Algorithms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>
                          <a:solidFill>
                            <a:schemeClr val="dk1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Implementation Design of a Deep Learning Library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Programming &amp; Efficiency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Debugging for Machine Learning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Efficient Implementation / Profiling ML Algorithms</a:t>
                      </a:r>
                      <a:endParaRPr sz="1400" i="0">
                        <a:solidFill>
                          <a:schemeClr val="dk1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Optimization for Support Vector Machines (SVMs)</a:t>
                      </a:r>
                      <a:endParaRPr sz="1400" b="0" i="0">
                        <a:solidFill>
                          <a:schemeClr val="dk1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Optimization</a:t>
                      </a:r>
                      <a:endParaRPr sz="14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Unconstrained Optimization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Preconditioning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Constrained Optimization</a:t>
                      </a:r>
                      <a:endParaRPr sz="1400" i="0">
                        <a:solidFill>
                          <a:schemeClr val="dk1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3" name="Google Shape;493;p64"/>
          <p:cNvSpPr txBox="1"/>
          <p:nvPr/>
        </p:nvSpPr>
        <p:spPr>
          <a:xfrm rot="1995631">
            <a:off x="7027988" y="277326"/>
            <a:ext cx="2530419" cy="39906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ndara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10-607</a:t>
            </a:r>
            <a:endParaRPr sz="1100"/>
          </a:p>
        </p:txBody>
      </p:sp>
      <p:cxnSp>
        <p:nvCxnSpPr>
          <p:cNvPr id="494" name="Google Shape;494;p64"/>
          <p:cNvCxnSpPr/>
          <p:nvPr/>
        </p:nvCxnSpPr>
        <p:spPr>
          <a:xfrm>
            <a:off x="3080996" y="1275117"/>
            <a:ext cx="6735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95" name="Google Shape;495;p64"/>
          <p:cNvCxnSpPr/>
          <p:nvPr/>
        </p:nvCxnSpPr>
        <p:spPr>
          <a:xfrm>
            <a:off x="5062957" y="1269737"/>
            <a:ext cx="6735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496" name="Google Shape;496;p64"/>
          <p:cNvSpPr txBox="1"/>
          <p:nvPr/>
        </p:nvSpPr>
        <p:spPr>
          <a:xfrm rot="-5400000">
            <a:off x="7476643" y="3056138"/>
            <a:ext cx="2837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Candara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Candara"/>
                <a:ea typeface="Candara"/>
                <a:cs typeface="Candara"/>
                <a:sym typeface="Candara"/>
              </a:rPr>
              <a:t>Slide credit: CMU MLD Matt Gormley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r>
              <a:rPr lang="en-US"/>
              <a:t>Why Computer Science for ML?</a:t>
            </a:r>
            <a:endParaRPr/>
          </a:p>
        </p:txBody>
      </p:sp>
      <p:sp>
        <p:nvSpPr>
          <p:cNvPr id="490" name="Google Shape;490;p64"/>
          <p:cNvSpPr txBox="1">
            <a:spLocks noGrp="1"/>
          </p:cNvSpPr>
          <p:nvPr>
            <p:ph type="body" idx="1"/>
          </p:nvPr>
        </p:nvSpPr>
        <p:spPr>
          <a:xfrm>
            <a:off x="457200" y="908070"/>
            <a:ext cx="8229600" cy="3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To best understand     A     we need     B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491" name="Google Shape;491;p64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ndara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rPr>
              <a:t>22</a:t>
            </a:fld>
            <a:endParaRPr sz="900" b="0" i="0" u="none" strike="noStrike" cap="none">
              <a:solidFill>
                <a:srgbClr val="88888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aphicFrame>
        <p:nvGraphicFramePr>
          <p:cNvPr id="492" name="Google Shape;492;p64"/>
          <p:cNvGraphicFramePr/>
          <p:nvPr/>
        </p:nvGraphicFramePr>
        <p:xfrm>
          <a:off x="1485900" y="1460114"/>
          <a:ext cx="6172175" cy="2852085"/>
        </p:xfrm>
        <a:graphic>
          <a:graphicData uri="http://schemas.openxmlformats.org/drawingml/2006/table">
            <a:tbl>
              <a:tblPr firstRow="1" bandRow="1">
                <a:noFill/>
                <a:tableStyleId>{5B3E226A-7040-422A-962D-1742C1141A5B}</a:tableStyleId>
              </a:tblPr>
              <a:tblGrid>
                <a:gridCol w="176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B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Analysis of Exact Inference in Graphical Models</a:t>
                      </a:r>
                      <a:endParaRPr sz="1400" b="0" i="0">
                        <a:solidFill>
                          <a:schemeClr val="dk1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Computation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Computational Complexity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Recursion; Dynamic Programming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Data Structures for ML Algorithms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>
                          <a:solidFill>
                            <a:schemeClr val="dk1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Implementation Design of a Deep Learning Library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Programming &amp; Efficiency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Debugging for Machine Learning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Efficient Implementation / Profiling ML Algorithms</a:t>
                      </a:r>
                      <a:endParaRPr sz="1400" i="0">
                        <a:solidFill>
                          <a:schemeClr val="dk1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Optimization for Support Vector Machines (SVMs)</a:t>
                      </a:r>
                      <a:endParaRPr sz="1400" b="0" i="0">
                        <a:solidFill>
                          <a:schemeClr val="dk1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Optimization</a:t>
                      </a:r>
                      <a:endParaRPr sz="14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Unconstrained Optimization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Preconditioning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Constrained Optimization</a:t>
                      </a:r>
                      <a:endParaRPr sz="1400" i="0">
                        <a:solidFill>
                          <a:schemeClr val="dk1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3" name="Google Shape;493;p64"/>
          <p:cNvSpPr txBox="1"/>
          <p:nvPr/>
        </p:nvSpPr>
        <p:spPr>
          <a:xfrm rot="1995631">
            <a:off x="7027988" y="277326"/>
            <a:ext cx="2530419" cy="39906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ndara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10-607</a:t>
            </a:r>
            <a:endParaRPr sz="1100"/>
          </a:p>
        </p:txBody>
      </p:sp>
      <p:cxnSp>
        <p:nvCxnSpPr>
          <p:cNvPr id="494" name="Google Shape;494;p64"/>
          <p:cNvCxnSpPr/>
          <p:nvPr/>
        </p:nvCxnSpPr>
        <p:spPr>
          <a:xfrm>
            <a:off x="3080996" y="1275117"/>
            <a:ext cx="6735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95" name="Google Shape;495;p64"/>
          <p:cNvCxnSpPr/>
          <p:nvPr/>
        </p:nvCxnSpPr>
        <p:spPr>
          <a:xfrm>
            <a:off x="5062957" y="1269737"/>
            <a:ext cx="6735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496" name="Google Shape;496;p64"/>
          <p:cNvSpPr txBox="1"/>
          <p:nvPr/>
        </p:nvSpPr>
        <p:spPr>
          <a:xfrm rot="-5400000">
            <a:off x="7476643" y="3056138"/>
            <a:ext cx="2837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Candara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Candara"/>
                <a:ea typeface="Candara"/>
                <a:cs typeface="Candara"/>
                <a:sym typeface="Candara"/>
              </a:rPr>
              <a:t>Slide credit: CMU MLD Matt Gormley</a:t>
            </a:r>
            <a:endParaRPr sz="1100"/>
          </a:p>
        </p:txBody>
      </p:sp>
      <p:sp>
        <p:nvSpPr>
          <p:cNvPr id="497" name="Google Shape;497;p64"/>
          <p:cNvSpPr/>
          <p:nvPr/>
        </p:nvSpPr>
        <p:spPr>
          <a:xfrm>
            <a:off x="1368200" y="2639875"/>
            <a:ext cx="6375300" cy="789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213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r>
              <a:rPr lang="en-US"/>
              <a:t>Backpropagation</a:t>
            </a:r>
            <a:endParaRPr/>
          </a:p>
        </p:txBody>
      </p:sp>
      <p:sp>
        <p:nvSpPr>
          <p:cNvPr id="503" name="Google Shape;503;p65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ndara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rPr>
              <a:t>23</a:t>
            </a:fld>
            <a:endParaRPr sz="900" b="0" i="0" u="none" strike="noStrike" cap="none">
              <a:solidFill>
                <a:srgbClr val="88888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04" name="Google Shape;504;p65"/>
          <p:cNvSpPr txBox="1">
            <a:spLocks noGrp="1"/>
          </p:cNvSpPr>
          <p:nvPr>
            <p:ph type="body" idx="1"/>
          </p:nvPr>
        </p:nvSpPr>
        <p:spPr>
          <a:xfrm>
            <a:off x="457200" y="107156"/>
            <a:ext cx="2667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Training</a:t>
            </a:r>
            <a:endParaRPr/>
          </a:p>
        </p:txBody>
      </p:sp>
      <p:sp>
        <p:nvSpPr>
          <p:cNvPr id="505" name="Google Shape;505;p65"/>
          <p:cNvSpPr txBox="1"/>
          <p:nvPr/>
        </p:nvSpPr>
        <p:spPr>
          <a:xfrm>
            <a:off x="1270360" y="1123124"/>
            <a:ext cx="6098700" cy="348000"/>
          </a:xfrm>
          <a:prstGeom prst="rect">
            <a:avLst/>
          </a:prstGeom>
          <a:solidFill>
            <a:srgbClr val="FFD46A"/>
          </a:solidFill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dara"/>
              <a:buNone/>
            </a:pPr>
            <a:r>
              <a:rPr lang="en-US" sz="1700" b="1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Automatic Differentiation – Reverse Mode (aka. Backpropagation)</a:t>
            </a:r>
            <a:endParaRPr sz="1100"/>
          </a:p>
        </p:txBody>
      </p:sp>
      <p:sp>
        <p:nvSpPr>
          <p:cNvPr id="506" name="Google Shape;506;p65"/>
          <p:cNvSpPr txBox="1"/>
          <p:nvPr/>
        </p:nvSpPr>
        <p:spPr>
          <a:xfrm>
            <a:off x="1485900" y="1513352"/>
            <a:ext cx="5883000" cy="3180000"/>
          </a:xfrm>
          <a:prstGeom prst="rect">
            <a:avLst/>
          </a:prstGeom>
          <a:solidFill>
            <a:srgbClr val="FA862D"/>
          </a:solidFill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dara"/>
              <a:buNone/>
            </a:pPr>
            <a:r>
              <a:rPr lang="en-US" sz="1700" b="0" i="0" u="sng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Forward Computation</a:t>
            </a:r>
            <a:endParaRPr sz="1100"/>
          </a:p>
          <a:p>
            <a:pPr marL="342900" marR="0" lvl="0" indent="-3249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dara"/>
              <a:buAutoNum type="arabicPeriod"/>
            </a:pP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Write an </a:t>
            </a:r>
            <a:r>
              <a:rPr lang="en-US" sz="1700" b="1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algorithm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 for evaluating the function y = f(</a:t>
            </a:r>
            <a:r>
              <a:rPr lang="en-US" sz="1700" b="1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x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). The algorithm defines a </a:t>
            </a:r>
            <a:r>
              <a:rPr lang="en-US" sz="1700" b="1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directed acyclic graph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, where each variable is a node (i.e. the “</a:t>
            </a:r>
            <a:r>
              <a:rPr lang="en-US" sz="1700" b="1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computation graph”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)</a:t>
            </a:r>
            <a:endParaRPr sz="1100"/>
          </a:p>
          <a:p>
            <a:pPr marL="342900" marR="0" lvl="0" indent="-3249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dara"/>
              <a:buAutoNum type="arabicPeriod"/>
            </a:pP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Visit each node in </a:t>
            </a:r>
            <a:r>
              <a:rPr lang="en-US" sz="1700" b="1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topological order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b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For variable u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 with inputs v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1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,…, v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N</a:t>
            </a:r>
            <a:endParaRPr sz="1700" b="0" i="0" u="none" strike="noStrike" cap="none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685800" marR="0" lvl="1" indent="-3249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dara"/>
              <a:buAutoNum type="alphaLcPeriod"/>
            </a:pP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Compute u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 = g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(v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1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,…, v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N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)</a:t>
            </a:r>
            <a:endParaRPr sz="1100"/>
          </a:p>
          <a:p>
            <a:pPr marL="685800" marR="0" lvl="1" indent="-3249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dara"/>
              <a:buAutoNum type="alphaLcPeriod"/>
            </a:pP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Store the result at the node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endParaRPr sz="1700" b="0" i="0" u="none" strike="noStrike" cap="none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dara"/>
              <a:buNone/>
            </a:pPr>
            <a:r>
              <a:rPr lang="en-US" sz="1700" b="0" i="0" u="sng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Backward Computation</a:t>
            </a:r>
            <a:endParaRPr sz="1100"/>
          </a:p>
          <a:p>
            <a:pPr marL="342900" marR="0" lvl="0" indent="-3249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dara"/>
              <a:buAutoNum type="arabicPeriod"/>
            </a:pPr>
            <a:r>
              <a:rPr lang="en-US" sz="1700" b="1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Initialize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 all partial derivatives dy/du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j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 to 0 and dy/dy = 1.</a:t>
            </a:r>
            <a:endParaRPr sz="1100"/>
          </a:p>
          <a:p>
            <a:pPr marL="342900" marR="0" lvl="0" indent="-3249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dara"/>
              <a:buAutoNum type="arabicPeriod"/>
            </a:pP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Visit each node in </a:t>
            </a:r>
            <a:r>
              <a:rPr lang="en-US" sz="1700" b="1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reverse topological order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b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For variable u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 = g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(v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1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,…, v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N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)</a:t>
            </a:r>
            <a:endParaRPr sz="1100"/>
          </a:p>
          <a:p>
            <a:pPr marL="685800" marR="0" lvl="1" indent="-3249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dara"/>
              <a:buAutoNum type="alphaLcPeriod" startAt="2"/>
            </a:pP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We already know dy/du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 sz="1100"/>
          </a:p>
          <a:p>
            <a:pPr marL="685800" marR="0" lvl="1" indent="-3249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dara"/>
              <a:buAutoNum type="alphaLcPeriod" startAt="2"/>
            </a:pP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Increment dy/dv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j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 by (dy/du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)(du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/dv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j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)</a:t>
            </a:r>
            <a:b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lang="en-US" sz="1700" b="0" i="0" u="none" strike="noStrike" cap="none">
                <a:solidFill>
                  <a:srgbClr val="4F271C"/>
                </a:solidFill>
                <a:latin typeface="Candara"/>
                <a:ea typeface="Candara"/>
                <a:cs typeface="Candara"/>
                <a:sym typeface="Candara"/>
              </a:rPr>
              <a:t>(Choice of algorithm ensures computing (du</a:t>
            </a:r>
            <a:r>
              <a:rPr lang="en-US" sz="1700" b="0" i="0" u="none" strike="noStrike" cap="none" baseline="-25000">
                <a:solidFill>
                  <a:srgbClr val="4F271C"/>
                </a:solidFill>
                <a:latin typeface="Candara"/>
                <a:ea typeface="Candara"/>
                <a:cs typeface="Candara"/>
                <a:sym typeface="Candara"/>
              </a:rPr>
              <a:t>i</a:t>
            </a:r>
            <a:r>
              <a:rPr lang="en-US" sz="1700" b="0" i="0" u="none" strike="noStrike" cap="none">
                <a:solidFill>
                  <a:srgbClr val="4F271C"/>
                </a:solidFill>
                <a:latin typeface="Candara"/>
                <a:ea typeface="Candara"/>
                <a:cs typeface="Candara"/>
                <a:sym typeface="Candara"/>
              </a:rPr>
              <a:t>/dv</a:t>
            </a:r>
            <a:r>
              <a:rPr lang="en-US" sz="1700" b="0" i="0" u="none" strike="noStrike" cap="none" baseline="-25000">
                <a:solidFill>
                  <a:srgbClr val="4F271C"/>
                </a:solidFill>
                <a:latin typeface="Candara"/>
                <a:ea typeface="Candara"/>
                <a:cs typeface="Candara"/>
                <a:sym typeface="Candara"/>
              </a:rPr>
              <a:t>j</a:t>
            </a:r>
            <a:r>
              <a:rPr lang="en-US" sz="1700" b="0" i="0" u="none" strike="noStrike" cap="none">
                <a:solidFill>
                  <a:srgbClr val="4F271C"/>
                </a:solidFill>
                <a:latin typeface="Candara"/>
                <a:ea typeface="Candara"/>
                <a:cs typeface="Candara"/>
                <a:sym typeface="Candara"/>
              </a:rPr>
              <a:t>) is easy)</a:t>
            </a:r>
            <a:endParaRPr sz="1100"/>
          </a:p>
          <a:p>
            <a:pPr marL="685800" marR="0" lvl="1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endParaRPr sz="1700" b="0" i="0" u="none" strike="noStrike" cap="none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endParaRPr sz="1700" b="0" i="0" u="none" strike="noStrike" cap="none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07" name="Google Shape;507;p65"/>
          <p:cNvSpPr txBox="1"/>
          <p:nvPr/>
        </p:nvSpPr>
        <p:spPr>
          <a:xfrm>
            <a:off x="1270360" y="4730250"/>
            <a:ext cx="6098700" cy="348000"/>
          </a:xfrm>
          <a:prstGeom prst="rect">
            <a:avLst/>
          </a:prstGeom>
          <a:solidFill>
            <a:srgbClr val="E1797A"/>
          </a:solid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ndara"/>
              <a:buNone/>
            </a:pPr>
            <a:r>
              <a:rPr lang="en-US" sz="1700" b="1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Return 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partial derivatives dy/du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 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for all variables</a:t>
            </a:r>
            <a:endParaRPr sz="1700" b="1" i="0" u="none" strike="noStrike" cap="none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08" name="Google Shape;508;p65"/>
          <p:cNvSpPr txBox="1"/>
          <p:nvPr/>
        </p:nvSpPr>
        <p:spPr>
          <a:xfrm rot="-428820">
            <a:off x="5641982" y="4238559"/>
            <a:ext cx="2326879" cy="660336"/>
          </a:xfrm>
          <a:prstGeom prst="rect">
            <a:avLst/>
          </a:prstGeom>
          <a:solidFill>
            <a:srgbClr val="E1797A"/>
          </a:solidFill>
          <a:ln>
            <a:noFill/>
          </a:ln>
          <a:effectLst>
            <a:outerShdw blurRad="190500" dist="190500" dir="27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 fontScale="62500" lnSpcReduction="2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Note: This is just motivation – we’ll cover the math need to understand these topics later!</a:t>
            </a:r>
            <a:endParaRPr sz="1100"/>
          </a:p>
        </p:txBody>
      </p:sp>
      <p:sp>
        <p:nvSpPr>
          <p:cNvPr id="509" name="Google Shape;509;p65"/>
          <p:cNvSpPr txBox="1"/>
          <p:nvPr/>
        </p:nvSpPr>
        <p:spPr>
          <a:xfrm rot="-5400000">
            <a:off x="7476643" y="3056138"/>
            <a:ext cx="2837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Candara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Candara"/>
                <a:ea typeface="Candara"/>
                <a:cs typeface="Candara"/>
                <a:sym typeface="Candara"/>
              </a:rPr>
              <a:t>Slide credit: CMU MLD Matt Gormley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>
            <a:spLocks noGrp="1"/>
          </p:cNvSpPr>
          <p:nvPr>
            <p:ph type="title"/>
          </p:nvPr>
        </p:nvSpPr>
        <p:spPr>
          <a:xfrm>
            <a:off x="565475" y="2266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Propositional Logic and Proofs</a:t>
            </a:r>
            <a:endParaRPr sz="3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6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Arguments</a:t>
            </a:r>
            <a:endParaRPr/>
          </a:p>
        </p:txBody>
      </p:sp>
      <p:sp>
        <p:nvSpPr>
          <p:cNvPr id="622" name="Google Shape;622;p7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Assumptions/premises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Steps to make conclusions that follow from premises.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76"/>
          <p:cNvSpPr/>
          <p:nvPr/>
        </p:nvSpPr>
        <p:spPr>
          <a:xfrm>
            <a:off x="2769150" y="2571750"/>
            <a:ext cx="2862300" cy="55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76"/>
          <p:cNvSpPr txBox="1"/>
          <p:nvPr/>
        </p:nvSpPr>
        <p:spPr>
          <a:xfrm>
            <a:off x="1820525" y="2651250"/>
            <a:ext cx="105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Informal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5" name="Google Shape;625;p76"/>
          <p:cNvSpPr txBox="1"/>
          <p:nvPr/>
        </p:nvSpPr>
        <p:spPr>
          <a:xfrm>
            <a:off x="5679750" y="2651250"/>
            <a:ext cx="105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Formal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7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631" name="Google Shape;631;p77"/>
          <p:cNvSpPr txBox="1">
            <a:spLocks noGrp="1"/>
          </p:cNvSpPr>
          <p:nvPr>
            <p:ph type="body" idx="1"/>
          </p:nvPr>
        </p:nvSpPr>
        <p:spPr>
          <a:xfrm>
            <a:off x="414074" y="834883"/>
            <a:ext cx="7886700" cy="1529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030A0"/>
              </a:buClr>
              <a:buSzPts val="2100"/>
              <a:buFont typeface="Noto Sans Symbols"/>
              <a:buNone/>
            </a:pPr>
            <a:r>
              <a:rPr lang="en-US">
                <a:solidFill>
                  <a:srgbClr val="7030A0"/>
                </a:solidFill>
              </a:rPr>
              <a:t>Argue that Socrates is mortal!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8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637" name="Google Shape;637;p78"/>
          <p:cNvSpPr txBox="1">
            <a:spLocks noGrp="1"/>
          </p:cNvSpPr>
          <p:nvPr>
            <p:ph type="body" idx="1"/>
          </p:nvPr>
        </p:nvSpPr>
        <p:spPr>
          <a:xfrm>
            <a:off x="414074" y="834883"/>
            <a:ext cx="7886700" cy="15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100"/>
              <a:buFont typeface="Noto Sans Symbols"/>
              <a:buNone/>
            </a:pPr>
            <a:r>
              <a:rPr lang="en-US"/>
              <a:t>Let’s be more formal: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Give an explicit justification for each statement 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based on previous statements.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30A0"/>
                </a:solidFill>
              </a:rPr>
              <a:t>Prove that Socrates is mortal!</a:t>
            </a:r>
            <a:endParaRPr/>
          </a:p>
        </p:txBody>
      </p:sp>
      <p:sp>
        <p:nvSpPr>
          <p:cNvPr id="638" name="Google Shape;638;p78"/>
          <p:cNvSpPr txBox="1"/>
          <p:nvPr/>
        </p:nvSpPr>
        <p:spPr>
          <a:xfrm>
            <a:off x="6696277" y="3856561"/>
            <a:ext cx="2302200" cy="114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949" t="-6319"/>
            </a:stretch>
          </a:blipFill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639" name="Google Shape;639;p78"/>
          <p:cNvSpPr txBox="1"/>
          <p:nvPr/>
        </p:nvSpPr>
        <p:spPr>
          <a:xfrm>
            <a:off x="6984639" y="3411217"/>
            <a:ext cx="1880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Notation Alert!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FAFB4-E2A9-4821-D285-5DB1840B4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of the following are valid arguments?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B48093-8EE8-8C65-1AA0-9041D7ACEB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E4AF6-5801-23E5-BF91-550610183391}"/>
              </a:ext>
            </a:extLst>
          </p:cNvPr>
          <p:cNvSpPr txBox="1"/>
          <p:nvPr/>
        </p:nvSpPr>
        <p:spPr>
          <a:xfrm>
            <a:off x="889462" y="1363287"/>
            <a:ext cx="482138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 meal is a sandwich, it has bread</a:t>
            </a:r>
          </a:p>
          <a:p>
            <a:r>
              <a:rPr lang="en-US" dirty="0"/>
              <a:t>This meal is a sandwich</a:t>
            </a:r>
          </a:p>
          <a:p>
            <a:r>
              <a:rPr lang="en-US" dirty="0"/>
              <a:t>Therefore, it has bread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a bird is a swan, it has white feathers</a:t>
            </a:r>
          </a:p>
          <a:p>
            <a:r>
              <a:rPr lang="en-US" dirty="0"/>
              <a:t>This bird has white features</a:t>
            </a:r>
          </a:p>
          <a:p>
            <a:r>
              <a:rPr lang="en-US" dirty="0"/>
              <a:t>Therefore, it is a swan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the dog is hungry, it will bark</a:t>
            </a:r>
          </a:p>
          <a:p>
            <a:r>
              <a:rPr lang="en-US" dirty="0"/>
              <a:t>The dog </a:t>
            </a:r>
            <a:r>
              <a:rPr lang="en-US"/>
              <a:t>has not </a:t>
            </a:r>
            <a:r>
              <a:rPr lang="en-US" dirty="0"/>
              <a:t>barked</a:t>
            </a:r>
          </a:p>
          <a:p>
            <a:r>
              <a:rPr lang="en-US" dirty="0"/>
              <a:t>Therefore, it is not hungry</a:t>
            </a:r>
          </a:p>
        </p:txBody>
      </p:sp>
    </p:spTree>
    <p:extLst>
      <p:ext uri="{BB962C8B-B14F-4D97-AF65-F5344CB8AC3E}">
        <p14:creationId xmlns:p14="http://schemas.microsoft.com/office/powerpoint/2010/main" val="157286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0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Propositional Logic</a:t>
            </a:r>
            <a:endParaRPr/>
          </a:p>
        </p:txBody>
      </p:sp>
      <p:sp>
        <p:nvSpPr>
          <p:cNvPr id="651" name="Google Shape;651;p80"/>
          <p:cNvSpPr txBox="1">
            <a:spLocks noGrp="1"/>
          </p:cNvSpPr>
          <p:nvPr>
            <p:ph type="body" idx="1"/>
          </p:nvPr>
        </p:nvSpPr>
        <p:spPr>
          <a:xfrm>
            <a:off x="414074" y="834883"/>
            <a:ext cx="7886700" cy="1529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100"/>
              <a:buFont typeface="Noto Sans Symbols"/>
              <a:buNone/>
            </a:pPr>
            <a:r>
              <a:rPr lang="en-US" dirty="0"/>
              <a:t>Symbol:</a:t>
            </a:r>
            <a:endParaRPr dirty="0"/>
          </a:p>
          <a:p>
            <a:pPr marL="3429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en-US" dirty="0">
                <a:solidFill>
                  <a:schemeClr val="dk1"/>
                </a:solidFill>
              </a:rPr>
              <a:t>Variable that can be true or false</a:t>
            </a:r>
          </a:p>
          <a:p>
            <a:pPr marL="3429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en-US" dirty="0">
                <a:solidFill>
                  <a:schemeClr val="dk1"/>
                </a:solidFill>
              </a:rPr>
              <a:t>Denoted using letters (a, b, p, q, </a:t>
            </a:r>
            <a:r>
              <a:rPr lang="en-US" dirty="0" err="1">
                <a:solidFill>
                  <a:schemeClr val="dk1"/>
                </a:solidFill>
              </a:rPr>
              <a:t>etc</a:t>
            </a:r>
            <a:r>
              <a:rPr lang="en-US" dirty="0">
                <a:solidFill>
                  <a:schemeClr val="dk1"/>
                </a:solidFill>
              </a:rPr>
              <a:t>)</a:t>
            </a:r>
            <a:endParaRPr dirty="0"/>
          </a:p>
          <a:p>
            <a:pPr marL="3429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en-US" dirty="0">
                <a:solidFill>
                  <a:schemeClr val="dk1"/>
                </a:solidFill>
              </a:rPr>
              <a:t>Often include True and False (T and F)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5496"/>
              </a:buClr>
              <a:buSzPts val="2100"/>
              <a:buFont typeface="Noto Sans Symbols"/>
              <a:buNone/>
            </a:pPr>
            <a:r>
              <a:rPr lang="en-US" dirty="0"/>
              <a:t>Operators/connectives:</a:t>
            </a:r>
            <a:endParaRPr dirty="0"/>
          </a:p>
          <a:p>
            <a:pPr marL="3429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en-US" dirty="0">
                <a:solidFill>
                  <a:srgbClr val="7030A0"/>
                </a:solidFill>
              </a:rPr>
              <a:t>¬ A</a:t>
            </a:r>
            <a:r>
              <a:rPr lang="en-US" dirty="0"/>
              <a:t>: not A</a:t>
            </a:r>
            <a:endParaRPr dirty="0"/>
          </a:p>
          <a:p>
            <a:pPr marL="3429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en-US" dirty="0">
                <a:solidFill>
                  <a:srgbClr val="7030A0"/>
                </a:solidFill>
              </a:rPr>
              <a:t>A ∧ B</a:t>
            </a:r>
            <a:r>
              <a:rPr lang="en-US" dirty="0"/>
              <a:t>: A and B (conjunction)</a:t>
            </a:r>
            <a:endParaRPr dirty="0"/>
          </a:p>
          <a:p>
            <a:pPr marL="3429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en-US" dirty="0">
                <a:solidFill>
                  <a:srgbClr val="7030A0"/>
                </a:solidFill>
              </a:rPr>
              <a:t>A ∨ B</a:t>
            </a:r>
            <a:r>
              <a:rPr lang="en-US" dirty="0"/>
              <a:t>: A or B (disjunction) Note: this is not an “exclusive or”</a:t>
            </a:r>
            <a:endParaRPr dirty="0"/>
          </a:p>
          <a:p>
            <a:pPr marL="3429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en-US" dirty="0">
                <a:solidFill>
                  <a:srgbClr val="7030A0"/>
                </a:solidFill>
              </a:rPr>
              <a:t>A ⇒ B</a:t>
            </a:r>
            <a:r>
              <a:rPr lang="en-US" dirty="0"/>
              <a:t>: A implies B (implication). If A then B </a:t>
            </a:r>
            <a:endParaRPr dirty="0"/>
          </a:p>
          <a:p>
            <a:pPr marL="3429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en-US" dirty="0">
                <a:solidFill>
                  <a:srgbClr val="7030A0"/>
                </a:solidFill>
              </a:rPr>
              <a:t>A ⇔ B</a:t>
            </a:r>
            <a:r>
              <a:rPr lang="en-US" dirty="0"/>
              <a:t>: A if and only if B (biconditional)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5496"/>
              </a:buClr>
              <a:buSzPts val="2100"/>
              <a:buFont typeface="Noto Sans Symbols"/>
              <a:buNone/>
            </a:pPr>
            <a:r>
              <a:rPr lang="en-US" dirty="0"/>
              <a:t>to construct expressions/sentences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5496"/>
              </a:buClr>
              <a:buSzPts val="2100"/>
              <a:buFont typeface="Noto Sans Symbols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Artificial Intelligence?</a:t>
            </a:r>
            <a:endParaRPr/>
          </a:p>
        </p:txBody>
      </p:sp>
      <p:sp>
        <p:nvSpPr>
          <p:cNvPr id="246" name="Google Shape;246;p4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basic goal of AI is to develop intelligent machines.</a:t>
            </a:r>
            <a:endParaRPr/>
          </a:p>
          <a:p>
            <a:pPr marL="914400" lvl="1" indent="-35433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Intelligence is the computational part of the ability to achieve goals in the world.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This consists of many sub-goals: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Perception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Reasoning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Control/Motion/Manipulation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Planning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Communication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Creativity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Learning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…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" name="Google Shape;247;p40"/>
          <p:cNvPicPr preferRelativeResize="0"/>
          <p:nvPr/>
        </p:nvPicPr>
        <p:blipFill rotWithShape="1">
          <a:blip r:embed="rId3">
            <a:alphaModFix/>
          </a:blip>
          <a:srcRect t="13314"/>
          <a:stretch/>
        </p:blipFill>
        <p:spPr>
          <a:xfrm>
            <a:off x="6093475" y="1795700"/>
            <a:ext cx="2655624" cy="24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0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Propositional Logic</a:t>
            </a:r>
            <a:endParaRPr/>
          </a:p>
        </p:txBody>
      </p:sp>
      <p:sp>
        <p:nvSpPr>
          <p:cNvPr id="651" name="Google Shape;651;p80"/>
          <p:cNvSpPr txBox="1">
            <a:spLocks noGrp="1"/>
          </p:cNvSpPr>
          <p:nvPr>
            <p:ph type="body" idx="1"/>
          </p:nvPr>
        </p:nvSpPr>
        <p:spPr>
          <a:xfrm>
            <a:off x="414074" y="834883"/>
            <a:ext cx="7886700" cy="1529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5496"/>
              </a:buClr>
              <a:buSzPts val="2100"/>
              <a:buFont typeface="Noto Sans Symbols"/>
              <a:buNone/>
            </a:pPr>
            <a:r>
              <a:rPr lang="en-US" dirty="0"/>
              <a:t>Translate to propositional logic: </a:t>
            </a:r>
          </a:p>
          <a:p>
            <a:r>
              <a:rPr lang="en-US" i="1" dirty="0">
                <a:effectLst/>
                <a:latin typeface="Times" panose="02020603050405020304" pitchFamily="18" charset="0"/>
              </a:rPr>
              <a:t>“You cannot ride the roller coaster if you are under 4 feet tall unless you are older than 16</a:t>
            </a:r>
            <a:r>
              <a:rPr lang="en-US" dirty="0">
                <a:latin typeface="Times" panose="02020603050405020304" pitchFamily="18" charset="0"/>
              </a:rPr>
              <a:t> </a:t>
            </a:r>
            <a:r>
              <a:rPr lang="en-US" i="1" dirty="0">
                <a:effectLst/>
                <a:latin typeface="Times" panose="02020603050405020304" pitchFamily="18" charset="0"/>
              </a:rPr>
              <a:t>years old.”</a:t>
            </a:r>
            <a:endParaRPr lang="en-US" dirty="0">
              <a:effectLst/>
              <a:latin typeface="Times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5496"/>
              </a:buClr>
              <a:buSzPts val="2100"/>
              <a:buFont typeface="Noto Sans Symbols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5744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0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Propositional Logic</a:t>
            </a:r>
            <a:endParaRPr/>
          </a:p>
        </p:txBody>
      </p:sp>
      <p:sp>
        <p:nvSpPr>
          <p:cNvPr id="651" name="Google Shape;651;p80"/>
          <p:cNvSpPr txBox="1">
            <a:spLocks noGrp="1"/>
          </p:cNvSpPr>
          <p:nvPr>
            <p:ph type="body" idx="1"/>
          </p:nvPr>
        </p:nvSpPr>
        <p:spPr>
          <a:xfrm>
            <a:off x="414074" y="834882"/>
            <a:ext cx="7886700" cy="287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dirty="0">
                <a:effectLst/>
                <a:latin typeface="Times" panose="02020603050405020304" pitchFamily="18" charset="0"/>
              </a:rPr>
              <a:t>Determine whether these system specifications are consistent:</a:t>
            </a:r>
          </a:p>
          <a:p>
            <a:r>
              <a:rPr lang="en-US" i="1" dirty="0">
                <a:effectLst/>
                <a:latin typeface="Times" panose="02020603050405020304" pitchFamily="18" charset="0"/>
              </a:rPr>
              <a:t>“The diagnostic message is stored in the buffer or it is retransmitted.”</a:t>
            </a:r>
            <a:endParaRPr lang="en-US" dirty="0">
              <a:effectLst/>
              <a:latin typeface="Times" panose="02020603050405020304" pitchFamily="18" charset="0"/>
            </a:endParaRPr>
          </a:p>
          <a:p>
            <a:r>
              <a:rPr lang="en-US" i="1" dirty="0">
                <a:effectLst/>
                <a:latin typeface="Times" panose="02020603050405020304" pitchFamily="18" charset="0"/>
              </a:rPr>
              <a:t>“The diagnostic message is not stored in the buffer.”</a:t>
            </a:r>
            <a:endParaRPr lang="en-US" dirty="0">
              <a:effectLst/>
              <a:latin typeface="Times" panose="02020603050405020304" pitchFamily="18" charset="0"/>
            </a:endParaRPr>
          </a:p>
          <a:p>
            <a:r>
              <a:rPr lang="en-US" i="1" dirty="0">
                <a:effectLst/>
                <a:latin typeface="Times" panose="02020603050405020304" pitchFamily="18" charset="0"/>
              </a:rPr>
              <a:t>“If the diagnostic message is stored in the buffer, then it is retransmitted.”</a:t>
            </a:r>
          </a:p>
          <a:p>
            <a:endParaRPr lang="en-US" dirty="0">
              <a:effectLst/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800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0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Propositional Logic</a:t>
            </a:r>
            <a:endParaRPr/>
          </a:p>
        </p:txBody>
      </p:sp>
      <p:sp>
        <p:nvSpPr>
          <p:cNvPr id="651" name="Google Shape;651;p80"/>
          <p:cNvSpPr txBox="1">
            <a:spLocks noGrp="1"/>
          </p:cNvSpPr>
          <p:nvPr>
            <p:ph type="body" idx="1"/>
          </p:nvPr>
        </p:nvSpPr>
        <p:spPr>
          <a:xfrm>
            <a:off x="414074" y="834882"/>
            <a:ext cx="7886700" cy="287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dirty="0">
                <a:effectLst/>
                <a:latin typeface="Times" panose="02020603050405020304" pitchFamily="18" charset="0"/>
              </a:rPr>
              <a:t>Determine whether these system specifications are consistent:</a:t>
            </a:r>
          </a:p>
          <a:p>
            <a:r>
              <a:rPr lang="en-US" i="1" dirty="0">
                <a:effectLst/>
                <a:latin typeface="Times" panose="02020603050405020304" pitchFamily="18" charset="0"/>
              </a:rPr>
              <a:t>“The diagnostic message is stored in the buffer or it is retransmitted.”</a:t>
            </a:r>
            <a:endParaRPr lang="en-US" dirty="0">
              <a:effectLst/>
              <a:latin typeface="Times" panose="02020603050405020304" pitchFamily="18" charset="0"/>
            </a:endParaRPr>
          </a:p>
          <a:p>
            <a:r>
              <a:rPr lang="en-US" i="1" dirty="0">
                <a:effectLst/>
                <a:latin typeface="Times" panose="02020603050405020304" pitchFamily="18" charset="0"/>
              </a:rPr>
              <a:t>“The diagnostic message is not stored in the buffer.”</a:t>
            </a:r>
            <a:endParaRPr lang="en-US" dirty="0">
              <a:effectLst/>
              <a:latin typeface="Times" panose="02020603050405020304" pitchFamily="18" charset="0"/>
            </a:endParaRPr>
          </a:p>
          <a:p>
            <a:r>
              <a:rPr lang="en-US" i="1" dirty="0">
                <a:effectLst/>
                <a:latin typeface="Times" panose="02020603050405020304" pitchFamily="18" charset="0"/>
              </a:rPr>
              <a:t>“If the diagnostic message is stored in the buffer, then it is retransmitted.”</a:t>
            </a:r>
          </a:p>
          <a:p>
            <a:r>
              <a:rPr lang="en-US" dirty="0">
                <a:effectLst/>
                <a:latin typeface="Times" panose="02020603050405020304" pitchFamily="18" charset="0"/>
              </a:rPr>
              <a:t>Do the system specifications remain consistent if the specification “The diagnostic</a:t>
            </a:r>
            <a:r>
              <a:rPr lang="en-US" dirty="0">
                <a:latin typeface="Times" panose="02020603050405020304" pitchFamily="18" charset="0"/>
              </a:rPr>
              <a:t> </a:t>
            </a:r>
            <a:r>
              <a:rPr lang="en-US" dirty="0">
                <a:effectLst/>
                <a:latin typeface="Times" panose="02020603050405020304" pitchFamily="18" charset="0"/>
              </a:rPr>
              <a:t>message is not retransmitted” is added?</a:t>
            </a:r>
          </a:p>
          <a:p>
            <a:endParaRPr lang="en-US" dirty="0">
              <a:effectLst/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613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0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Propositional Logic</a:t>
            </a:r>
            <a:endParaRPr/>
          </a:p>
        </p:txBody>
      </p:sp>
      <p:sp>
        <p:nvSpPr>
          <p:cNvPr id="651" name="Google Shape;651;p80"/>
          <p:cNvSpPr txBox="1">
            <a:spLocks noGrp="1"/>
          </p:cNvSpPr>
          <p:nvPr>
            <p:ph type="body" idx="1"/>
          </p:nvPr>
        </p:nvSpPr>
        <p:spPr>
          <a:xfrm>
            <a:off x="414074" y="834883"/>
            <a:ext cx="7886700" cy="2054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dirty="0">
                <a:effectLst/>
                <a:latin typeface="Times" panose="02020603050405020304" pitchFamily="18" charset="0"/>
              </a:rPr>
              <a:t>Determine whether these system specifications are consistent:</a:t>
            </a:r>
          </a:p>
          <a:p>
            <a:r>
              <a:rPr lang="en-US" i="1" dirty="0">
                <a:effectLst/>
                <a:latin typeface="Times" panose="02020603050405020304" pitchFamily="18" charset="0"/>
              </a:rPr>
              <a:t>“The diagnostic message is stored in the buffer or it is retransmitted.”</a:t>
            </a:r>
            <a:endParaRPr lang="en-US" dirty="0">
              <a:effectLst/>
              <a:latin typeface="Times" panose="02020603050405020304" pitchFamily="18" charset="0"/>
            </a:endParaRPr>
          </a:p>
          <a:p>
            <a:r>
              <a:rPr lang="en-US" i="1" dirty="0">
                <a:effectLst/>
                <a:latin typeface="Times" panose="02020603050405020304" pitchFamily="18" charset="0"/>
              </a:rPr>
              <a:t>“The diagnostic message is not stored in the buffer.”</a:t>
            </a:r>
            <a:endParaRPr lang="en-US" dirty="0">
              <a:effectLst/>
              <a:latin typeface="Times" panose="02020603050405020304" pitchFamily="18" charset="0"/>
            </a:endParaRPr>
          </a:p>
          <a:p>
            <a:r>
              <a:rPr lang="en-US" i="1" dirty="0">
                <a:effectLst/>
                <a:latin typeface="Times" panose="02020603050405020304" pitchFamily="18" charset="0"/>
              </a:rPr>
              <a:t>“If the diagnostic message is stored in the buffer, then it is retransmitted.”</a:t>
            </a:r>
            <a:endParaRPr lang="en-US" dirty="0">
              <a:effectLst/>
              <a:latin typeface="Times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7FBB11-C332-66B4-77CB-6A141B21B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74" y="2889849"/>
            <a:ext cx="7772400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96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1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1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Propositional Logic Semantics</a:t>
            </a:r>
            <a:endParaRPr/>
          </a:p>
        </p:txBody>
      </p:sp>
      <p:sp>
        <p:nvSpPr>
          <p:cNvPr id="658" name="Google Shape;658;p81"/>
          <p:cNvSpPr txBox="1">
            <a:spLocks noGrp="1"/>
          </p:cNvSpPr>
          <p:nvPr>
            <p:ph type="body" idx="1"/>
          </p:nvPr>
        </p:nvSpPr>
        <p:spPr>
          <a:xfrm>
            <a:off x="414074" y="834883"/>
            <a:ext cx="7886700" cy="152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Truth Tables for ∧ and ∨</a:t>
            </a:r>
            <a:endParaRPr/>
          </a:p>
        </p:txBody>
      </p:sp>
      <p:sp>
        <p:nvSpPr>
          <p:cNvPr id="659" name="Google Shape;659;p81"/>
          <p:cNvSpPr txBox="1">
            <a:spLocks noGrp="1"/>
          </p:cNvSpPr>
          <p:nvPr>
            <p:ph type="sldNum" idx="12"/>
          </p:nvPr>
        </p:nvSpPr>
        <p:spPr>
          <a:xfrm>
            <a:off x="6822628" y="4771791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aphicFrame>
        <p:nvGraphicFramePr>
          <p:cNvPr id="660" name="Google Shape;660;p81"/>
          <p:cNvGraphicFramePr/>
          <p:nvPr/>
        </p:nvGraphicFramePr>
        <p:xfrm>
          <a:off x="678902" y="1468164"/>
          <a:ext cx="3257550" cy="2148790"/>
        </p:xfrm>
        <a:graphic>
          <a:graphicData uri="http://schemas.openxmlformats.org/drawingml/2006/table">
            <a:tbl>
              <a:tblPr>
                <a:noFill/>
                <a:tableStyleId>{C66F420A-A994-49BA-9DA6-4938499269A7}</a:tableStyleId>
              </a:tblPr>
              <a:tblGrid>
                <a:gridCol w="108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</a:t>
                      </a:r>
                      <a:endParaRPr sz="14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𝛃</a:t>
                      </a:r>
                      <a:endParaRPr sz="14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 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∧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𝛃</a:t>
                      </a:r>
                      <a:endParaRPr sz="14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61" name="Google Shape;661;p81"/>
          <p:cNvGraphicFramePr/>
          <p:nvPr/>
        </p:nvGraphicFramePr>
        <p:xfrm>
          <a:off x="4728143" y="1457325"/>
          <a:ext cx="3457575" cy="2148790"/>
        </p:xfrm>
        <a:graphic>
          <a:graphicData uri="http://schemas.openxmlformats.org/drawingml/2006/table">
            <a:tbl>
              <a:tblPr>
                <a:noFill/>
                <a:tableStyleId>{C66F420A-A994-49BA-9DA6-4938499269A7}</a:tableStyleId>
              </a:tblPr>
              <a:tblGrid>
                <a:gridCol w="108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</a:t>
                      </a:r>
                      <a:endParaRPr sz="14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𝛃</a:t>
                      </a:r>
                      <a:endParaRPr sz="14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/>
                        <a:t>𝛂 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∨</a:t>
                      </a:r>
                      <a:r>
                        <a:rPr lang="en-US" sz="2400"/>
                        <a:t> 𝛃 </a:t>
                      </a:r>
                      <a:endParaRPr sz="14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2"/>
          <p:cNvSpPr txBox="1">
            <a:spLocks noGrp="1"/>
          </p:cNvSpPr>
          <p:nvPr>
            <p:ph type="body" idx="1"/>
          </p:nvPr>
        </p:nvSpPr>
        <p:spPr>
          <a:xfrm>
            <a:off x="536251" y="1028700"/>
            <a:ext cx="59040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2400"/>
              <a:buNone/>
            </a:pPr>
            <a:r>
              <a:rPr lang="en-US" sz="2400"/>
              <a:t>𝛂 ∨ 𝛃  is </a:t>
            </a:r>
            <a:r>
              <a:rPr lang="en-US" sz="2400" u="sng"/>
              <a:t>inclusive or</a:t>
            </a:r>
            <a:r>
              <a:rPr lang="en-US" sz="2400"/>
              <a:t>, not exclusive</a:t>
            </a:r>
            <a:br>
              <a:rPr lang="en-US" sz="2400"/>
            </a:br>
            <a:endParaRPr sz="2400"/>
          </a:p>
        </p:txBody>
      </p:sp>
      <p:sp>
        <p:nvSpPr>
          <p:cNvPr id="668" name="Google Shape;668;p82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Notes on Operators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3"/>
          <p:cNvSpPr txBox="1">
            <a:spLocks noGrp="1"/>
          </p:cNvSpPr>
          <p:nvPr>
            <p:ph type="body" idx="1"/>
          </p:nvPr>
        </p:nvSpPr>
        <p:spPr>
          <a:xfrm>
            <a:off x="536251" y="1028700"/>
            <a:ext cx="59040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2400"/>
              <a:buNone/>
            </a:pPr>
            <a:r>
              <a:rPr lang="en-US" sz="2400" dirty="0"/>
              <a:t>𝛂 ∨ 𝛃  is </a:t>
            </a:r>
            <a:r>
              <a:rPr lang="en-US" sz="2400" u="sng" dirty="0"/>
              <a:t>inclusive or</a:t>
            </a:r>
            <a:r>
              <a:rPr lang="en-US" sz="2400" dirty="0"/>
              <a:t>, not exclusive</a:t>
            </a:r>
            <a:br>
              <a:rPr lang="en-US" sz="2400" dirty="0"/>
            </a:b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2400"/>
              <a:buNone/>
            </a:pPr>
            <a:r>
              <a:rPr lang="en-US" sz="2400" dirty="0"/>
              <a:t>𝛂 ⇒ 𝛃  is equivalent to  ¬𝛂 ∨ 𝛃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dirty="0">
                <a:solidFill>
                  <a:schemeClr val="dk1"/>
                </a:solidFill>
              </a:rPr>
              <a:t>Says who?</a:t>
            </a:r>
            <a:br>
              <a:rPr lang="en-US" sz="2700" dirty="0">
                <a:solidFill>
                  <a:schemeClr val="dk1"/>
                </a:solidFill>
              </a:rPr>
            </a:b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675" name="Google Shape;675;p83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Notes on Operators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4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Truth Tables</a:t>
            </a:r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body" idx="1"/>
          </p:nvPr>
        </p:nvSpPr>
        <p:spPr>
          <a:xfrm>
            <a:off x="414074" y="834883"/>
            <a:ext cx="7886700" cy="1529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100"/>
              <a:buFont typeface="Noto Sans Symbols"/>
              <a:buNone/>
            </a:pPr>
            <a:r>
              <a:rPr lang="en-US"/>
              <a:t>𝛂 ⇒ 𝛃  is equivalent to  ¬𝛂 ∨ 𝛃</a:t>
            </a:r>
            <a:endParaRPr/>
          </a:p>
        </p:txBody>
      </p:sp>
      <p:graphicFrame>
        <p:nvGraphicFramePr>
          <p:cNvPr id="682" name="Google Shape;682;p84"/>
          <p:cNvGraphicFramePr/>
          <p:nvPr/>
        </p:nvGraphicFramePr>
        <p:xfrm>
          <a:off x="1857375" y="1457325"/>
          <a:ext cx="5629275" cy="2148790"/>
        </p:xfrm>
        <a:graphic>
          <a:graphicData uri="http://schemas.openxmlformats.org/drawingml/2006/table">
            <a:tbl>
              <a:tblPr>
                <a:noFill/>
                <a:tableStyleId>{C66F420A-A994-49BA-9DA6-4938499269A7}</a:tableStyleId>
              </a:tblPr>
              <a:tblGrid>
                <a:gridCol w="108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</a:t>
                      </a:r>
                      <a:endParaRPr sz="14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𝛃</a:t>
                      </a:r>
                      <a:endParaRPr sz="14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 ⇒ 𝛃</a:t>
                      </a:r>
                      <a:endParaRPr sz="14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¬𝛂</a:t>
                      </a:r>
                      <a:endParaRPr sz="14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¬𝛂 ∨ 𝛃</a:t>
                      </a:r>
                      <a:endParaRPr sz="14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E84F-4572-9DB7-836E-80C99ACE3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F31EF-C1E5-4F78-605B-840C2ED79F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00C5C-B983-18E0-5844-D5ACAC4C7762}"/>
              </a:ext>
            </a:extLst>
          </p:cNvPr>
          <p:cNvSpPr txBox="1"/>
          <p:nvPr/>
        </p:nvSpPr>
        <p:spPr>
          <a:xfrm>
            <a:off x="689956" y="1072342"/>
            <a:ext cx="55778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One interesting consequence: </a:t>
            </a:r>
          </a:p>
          <a:p>
            <a:endParaRPr lang="en-US" sz="1800" dirty="0"/>
          </a:p>
          <a:p>
            <a:r>
              <a:rPr lang="en-US" sz="1800" dirty="0"/>
              <a:t>If a is always false, then a ⇒ b is true for any b!</a:t>
            </a:r>
          </a:p>
          <a:p>
            <a:r>
              <a:rPr lang="en-US" sz="1800" dirty="0"/>
              <a:t>(i.e., ¬a ∨ b is always true)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“If pigs can fly, then 1 + 2 = 5” is true!</a:t>
            </a:r>
          </a:p>
          <a:p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4303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5"/>
          <p:cNvSpPr txBox="1">
            <a:spLocks noGrp="1"/>
          </p:cNvSpPr>
          <p:nvPr>
            <p:ph type="body" idx="1"/>
          </p:nvPr>
        </p:nvSpPr>
        <p:spPr>
          <a:xfrm>
            <a:off x="536251" y="1028700"/>
            <a:ext cx="59040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2400"/>
              <a:buNone/>
            </a:pPr>
            <a:r>
              <a:rPr lang="en-US" sz="2400"/>
              <a:t>𝛂 ∨ 𝛃  is </a:t>
            </a:r>
            <a:r>
              <a:rPr lang="en-US" sz="2400" u="sng"/>
              <a:t>inclusive or</a:t>
            </a:r>
            <a:r>
              <a:rPr lang="en-US" sz="2400"/>
              <a:t>, not exclusive</a:t>
            </a:r>
            <a:br>
              <a:rPr lang="en-US" sz="2400"/>
            </a:b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2400"/>
              <a:buNone/>
            </a:pPr>
            <a:r>
              <a:rPr lang="en-US" sz="2400"/>
              <a:t>𝛂 ⇒ 𝛃  is equivalent to  ¬𝛂 ∨ 𝛃</a:t>
            </a:r>
            <a:endParaRPr/>
          </a:p>
          <a:p>
            <a:pPr marL="431800" lvl="0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</a:rPr>
              <a:t>Says who?</a:t>
            </a:r>
            <a:br>
              <a:rPr lang="en-US" sz="27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2400"/>
              <a:buNone/>
            </a:pPr>
            <a:r>
              <a:rPr lang="en-US" sz="2400"/>
              <a:t>𝛂 ⇔ 𝛃 is equivalent to (𝛂 ⇒ 𝛃) ∧ (𝛃 ⇒ 𝛂)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</a:rPr>
              <a:t>Prove it!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89" name="Google Shape;689;p85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Notes on Operators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What is Machine Learning?</a:t>
            </a:r>
            <a:endParaRPr/>
          </a:p>
        </p:txBody>
      </p:sp>
      <p:sp>
        <p:nvSpPr>
          <p:cNvPr id="269" name="Google Shape;269;p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Machine learning aims to design algorithms that automatically extract valuable information from data by modeling the data-generating process.</a:t>
            </a:r>
            <a:endParaRPr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Model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Learning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6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Truth Tables</a:t>
            </a:r>
            <a:endParaRPr/>
          </a:p>
        </p:txBody>
      </p:sp>
      <p:sp>
        <p:nvSpPr>
          <p:cNvPr id="695" name="Google Shape;695;p86"/>
          <p:cNvSpPr txBox="1">
            <a:spLocks noGrp="1"/>
          </p:cNvSpPr>
          <p:nvPr>
            <p:ph type="body" idx="1"/>
          </p:nvPr>
        </p:nvSpPr>
        <p:spPr>
          <a:xfrm>
            <a:off x="414074" y="834883"/>
            <a:ext cx="7886700" cy="1529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100"/>
              <a:buFont typeface="Noto Sans Symbols"/>
              <a:buNone/>
            </a:pPr>
            <a:r>
              <a:rPr lang="en-US" dirty="0"/>
              <a:t>𝛂 ⇔ 𝛃 is equivalent to (𝛂 ⇒ 𝛃) ∧ (𝛃 ⇒ 𝛂)</a:t>
            </a:r>
            <a:endParaRPr dirty="0"/>
          </a:p>
        </p:txBody>
      </p:sp>
      <p:graphicFrame>
        <p:nvGraphicFramePr>
          <p:cNvPr id="696" name="Google Shape;696;p86"/>
          <p:cNvGraphicFramePr/>
          <p:nvPr/>
        </p:nvGraphicFramePr>
        <p:xfrm>
          <a:off x="945884" y="1329395"/>
          <a:ext cx="7252175" cy="2578050"/>
        </p:xfrm>
        <a:graphic>
          <a:graphicData uri="http://schemas.openxmlformats.org/drawingml/2006/table">
            <a:tbl>
              <a:tblPr>
                <a:noFill/>
                <a:tableStyleId>{C66F420A-A994-49BA-9DA6-4938499269A7}</a:tableStyleId>
              </a:tblPr>
              <a:tblGrid>
                <a:gridCol w="592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2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6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</a:t>
                      </a:r>
                      <a:endParaRPr sz="14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𝛃</a:t>
                      </a:r>
                      <a:endParaRPr sz="14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 ⇔ 𝛃</a:t>
                      </a:r>
                      <a:endParaRPr sz="14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 ⇒ 𝛃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𝛃 ⇒ 𝛂</a:t>
                      </a:r>
                      <a:endParaRPr sz="14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(𝛂⇒𝛃) ∧ (𝛃⇒𝛂)</a:t>
                      </a:r>
                      <a:endParaRPr sz="14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97" name="Google Shape;697;p86"/>
          <p:cNvSpPr txBox="1"/>
          <p:nvPr/>
        </p:nvSpPr>
        <p:spPr>
          <a:xfrm>
            <a:off x="537963" y="3992174"/>
            <a:ext cx="7420602" cy="1091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Equivalence: it’s true in all models. Expressed as a logical sentence:</a:t>
            </a:r>
            <a:endParaRPr sz="21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mes New Roman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(𝛂 ⇔ 𝛃) </a:t>
            </a:r>
            <a:r>
              <a:rPr lang="en-US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⇔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[(𝛂 ⇒ 𝛃) ∧ (𝛃 ⇒ 𝛂)]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CD4D3-29FB-50B9-1556-81A46855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7F5A63-A95E-5BDF-CE3F-5A35380AC0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AEC9F-73E3-C12C-C608-FF7D10DEB986}"/>
              </a:ext>
            </a:extLst>
          </p:cNvPr>
          <p:cNvSpPr txBox="1"/>
          <p:nvPr/>
        </p:nvSpPr>
        <p:spPr>
          <a:xfrm>
            <a:off x="628650" y="960239"/>
            <a:ext cx="60433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Exercise: use a truth table to prove that (p </a:t>
            </a:r>
            <a:r>
              <a:rPr lang="en-US" dirty="0">
                <a:sym typeface="Times New Roman"/>
              </a:rPr>
              <a:t>⇔ q) ⇔ (p </a:t>
            </a:r>
            <a:r>
              <a:rPr lang="en-US" dirty="0"/>
              <a:t>∧ q) ∨ (</a:t>
            </a:r>
            <a:r>
              <a:rPr lang="en-US" dirty="0">
                <a:solidFill>
                  <a:schemeClr val="tx1"/>
                </a:solidFill>
              </a:rPr>
              <a:t>¬</a:t>
            </a:r>
            <a:r>
              <a:rPr lang="en-US" dirty="0"/>
              <a:t>p ∧ </a:t>
            </a:r>
            <a:r>
              <a:rPr lang="en-US" dirty="0">
                <a:solidFill>
                  <a:schemeClr val="tx1"/>
                </a:solidFill>
              </a:rPr>
              <a:t>¬</a:t>
            </a:r>
            <a:r>
              <a:rPr lang="en-US" dirty="0"/>
              <a:t>q)</a:t>
            </a:r>
            <a:r>
              <a:rPr lang="en-US" dirty="0">
                <a:sym typeface="Times New Roman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88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7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1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 1</a:t>
            </a:r>
            <a:endParaRPr/>
          </a:p>
        </p:txBody>
      </p:sp>
      <p:sp>
        <p:nvSpPr>
          <p:cNvPr id="704" name="Google Shape;704;p87"/>
          <p:cNvSpPr txBox="1">
            <a:spLocks noGrp="1"/>
          </p:cNvSpPr>
          <p:nvPr>
            <p:ph type="body" idx="1"/>
          </p:nvPr>
        </p:nvSpPr>
        <p:spPr>
          <a:xfrm>
            <a:off x="414075" y="834850"/>
            <a:ext cx="7625744" cy="3854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If we know that 𝐴 ∨ 𝐵 and ¬𝐵 ∨ 𝐶 are true, what do we know about 𝐴 ∨ 𝐶?</a:t>
            </a:r>
            <a:endParaRPr dirty="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𝐴 ∨ 𝐶 is guaranteed to be true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𝐴 ∨ 𝐶 is guaranteed to be false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We don’t have enough information to say anything definitive about 𝐴 ∨ 𝐶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5" name="Google Shape;705;p87"/>
          <p:cNvSpPr txBox="1">
            <a:spLocks noGrp="1"/>
          </p:cNvSpPr>
          <p:nvPr>
            <p:ph type="sldNum" idx="12"/>
          </p:nvPr>
        </p:nvSpPr>
        <p:spPr>
          <a:xfrm>
            <a:off x="6822628" y="4771791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8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1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Exercise 2</a:t>
            </a:r>
            <a:endParaRPr/>
          </a:p>
        </p:txBody>
      </p:sp>
      <p:sp>
        <p:nvSpPr>
          <p:cNvPr id="712" name="Google Shape;712;p88"/>
          <p:cNvSpPr txBox="1">
            <a:spLocks noGrp="1"/>
          </p:cNvSpPr>
          <p:nvPr>
            <p:ph type="body" idx="1"/>
          </p:nvPr>
        </p:nvSpPr>
        <p:spPr>
          <a:xfrm>
            <a:off x="414075" y="834875"/>
            <a:ext cx="8222400" cy="3705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If we know that 𝐴 ∨ 𝐵 and ¬𝐵 ∨ 𝐶 are true, what do we know about 𝐴?</a:t>
            </a:r>
            <a:endParaRPr dirty="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𝐴 is guaranteed to be true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𝐴 is guaranteed to be false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We don’t have enough information to say anything definitive about 𝐴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" name="Google Shape;713;p88"/>
          <p:cNvSpPr txBox="1">
            <a:spLocks noGrp="1"/>
          </p:cNvSpPr>
          <p:nvPr>
            <p:ph type="sldNum" idx="12"/>
          </p:nvPr>
        </p:nvSpPr>
        <p:spPr>
          <a:xfrm>
            <a:off x="6822628" y="4771791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79EB6-DD9F-00CA-F2F7-F340C2980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F02CA-FAAA-F059-548A-70D90EB897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4BCA5E-DF74-6DBE-4F87-4116398D8309}"/>
                  </a:ext>
                </a:extLst>
              </p:cNvPr>
              <p:cNvSpPr txBox="1"/>
              <p:nvPr/>
            </p:nvSpPr>
            <p:spPr>
              <a:xfrm>
                <a:off x="723206" y="1180407"/>
                <a:ext cx="5577841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Gives us a set of rules that can be applied to derive one logical statement from another one.</a:t>
                </a:r>
              </a:p>
              <a:p>
                <a:endParaRPr lang="en-US" dirty="0"/>
              </a:p>
              <a:p>
                <a:r>
                  <a:rPr lang="en-US" dirty="0"/>
                  <a:t>Example: modus ponens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m:rPr>
                          <m:nor/>
                        </m:rPr>
                        <a:rPr lang="en-US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m:t>∧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“If a implies b, and we know a, then we can conclude b.”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Goal: use these rules to write </a:t>
                </a:r>
                <a:r>
                  <a:rPr lang="en-US" i="1" dirty="0"/>
                  <a:t>proofs</a:t>
                </a:r>
                <a:r>
                  <a:rPr lang="en-US" dirty="0"/>
                  <a:t>, where we start from a set of assumptions and derive a desired conclusion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4BCA5E-DF74-6DBE-4F87-4116398D8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06" y="1180407"/>
                <a:ext cx="5577841" cy="2677656"/>
              </a:xfrm>
              <a:prstGeom prst="rect">
                <a:avLst/>
              </a:prstGeom>
              <a:blipFill>
                <a:blip r:embed="rId2"/>
                <a:stretch>
                  <a:fillRect l="-455" t="-474" b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884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AA0A-DE77-FC2B-B27D-38E7B6BF4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ABB2C-8466-C47E-D0E0-F92CB3F22A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BD3FF-0591-2B87-9DFB-92252048CD68}"/>
              </a:ext>
            </a:extLst>
          </p:cNvPr>
          <p:cNvSpPr txBox="1"/>
          <p:nvPr/>
        </p:nvSpPr>
        <p:spPr>
          <a:xfrm>
            <a:off x="756458" y="1354975"/>
            <a:ext cx="47299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Double negation: ¬¬a is equivalent to a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De Morgan’s laws: </a:t>
            </a:r>
          </a:p>
          <a:p>
            <a:r>
              <a:rPr lang="en-US" sz="1600" dirty="0">
                <a:solidFill>
                  <a:schemeClr val="tx1"/>
                </a:solidFill>
              </a:rPr>
              <a:t>¬(a </a:t>
            </a:r>
            <a:r>
              <a:rPr lang="en-US" sz="1600" dirty="0"/>
              <a:t>∨ b) is equivalent to (</a:t>
            </a:r>
            <a:r>
              <a:rPr lang="en-US" sz="1600" dirty="0">
                <a:solidFill>
                  <a:schemeClr val="tx1"/>
                </a:solidFill>
              </a:rPr>
              <a:t>¬a </a:t>
            </a:r>
            <a:r>
              <a:rPr lang="en-US" sz="1600" dirty="0"/>
              <a:t>∧</a:t>
            </a:r>
            <a:r>
              <a:rPr lang="en-US" sz="1600" dirty="0">
                <a:solidFill>
                  <a:schemeClr val="tx1"/>
                </a:solidFill>
              </a:rPr>
              <a:t> ¬</a:t>
            </a:r>
            <a:r>
              <a:rPr lang="en-US" sz="1600" dirty="0"/>
              <a:t>b) </a:t>
            </a:r>
          </a:p>
          <a:p>
            <a:r>
              <a:rPr lang="en-US" sz="1600" dirty="0">
                <a:solidFill>
                  <a:schemeClr val="tx1"/>
                </a:solidFill>
              </a:rPr>
              <a:t>¬(a </a:t>
            </a:r>
            <a:r>
              <a:rPr lang="en-US" sz="1600" dirty="0"/>
              <a:t>∧ b) is equivalent to (</a:t>
            </a:r>
            <a:r>
              <a:rPr lang="en-US" sz="1600" dirty="0">
                <a:solidFill>
                  <a:schemeClr val="tx1"/>
                </a:solidFill>
              </a:rPr>
              <a:t>¬a </a:t>
            </a:r>
            <a:r>
              <a:rPr lang="en-US" sz="1600" dirty="0"/>
              <a:t>∨</a:t>
            </a:r>
            <a:r>
              <a:rPr lang="en-US" sz="1600" dirty="0">
                <a:solidFill>
                  <a:schemeClr val="tx1"/>
                </a:solidFill>
              </a:rPr>
              <a:t> ¬</a:t>
            </a:r>
            <a:r>
              <a:rPr lang="en-US" sz="1600" dirty="0"/>
              <a:t>b) 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Law of excluded middle: ¬a </a:t>
            </a:r>
            <a:r>
              <a:rPr lang="en-US" sz="1600" dirty="0"/>
              <a:t>∨ a is equivalent to T</a:t>
            </a:r>
          </a:p>
          <a:p>
            <a:r>
              <a:rPr lang="en-US" sz="1600" dirty="0">
                <a:solidFill>
                  <a:schemeClr val="tx1"/>
                </a:solidFill>
              </a:rPr>
              <a:t>Contradiction: ¬a </a:t>
            </a:r>
            <a:r>
              <a:rPr lang="en-US" sz="1600" dirty="0"/>
              <a:t>∧ a is equivalent to F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128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BB459-8D65-7866-C6C4-42937F261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1FEC4D-EDCA-51B6-902F-D96E926696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AB18C-E2E3-BCAE-97EF-96EBD71A6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43" r="18906"/>
          <a:stretch/>
        </p:blipFill>
        <p:spPr>
          <a:xfrm>
            <a:off x="3229033" y="119019"/>
            <a:ext cx="4962698" cy="11707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171CFD-EEC7-3B30-84BF-BAF5BE5EA7F4}"/>
              </a:ext>
            </a:extLst>
          </p:cNvPr>
          <p:cNvSpPr txBox="1"/>
          <p:nvPr/>
        </p:nvSpPr>
        <p:spPr>
          <a:xfrm>
            <a:off x="107027" y="4784402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infolab.stanford.edu</a:t>
            </a:r>
            <a:r>
              <a:rPr lang="en-US" sz="1050" dirty="0"/>
              <a:t>/~</a:t>
            </a:r>
            <a:r>
              <a:rPr lang="en-US" sz="1050" dirty="0" err="1"/>
              <a:t>ullman</a:t>
            </a:r>
            <a:r>
              <a:rPr lang="en-US" sz="1050" dirty="0"/>
              <a:t>/</a:t>
            </a:r>
            <a:r>
              <a:rPr lang="en-US" sz="1050" dirty="0" err="1"/>
              <a:t>focs</a:t>
            </a:r>
            <a:r>
              <a:rPr lang="en-US" sz="1050" dirty="0"/>
              <a:t>/ch12.pdf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6DE4C9-3EF0-AEE7-C21A-00B7BC1B0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18" y="228293"/>
            <a:ext cx="2833715" cy="1019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C93B95-CAD5-AB74-9F1D-E6B75D43A96F}"/>
              </a:ext>
            </a:extLst>
          </p:cNvPr>
          <p:cNvSpPr txBox="1"/>
          <p:nvPr/>
        </p:nvSpPr>
        <p:spPr>
          <a:xfrm>
            <a:off x="304454" y="1202948"/>
            <a:ext cx="4857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Prove: </a:t>
            </a:r>
            <a:r>
              <a:rPr lang="en-US" dirty="0">
                <a:solidFill>
                  <a:srgbClr val="7030A0"/>
                </a:solidFill>
              </a:rPr>
              <a:t>¬w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7730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AA0A-DE77-FC2B-B27D-38E7B6BF4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ABB2C-8466-C47E-D0E0-F92CB3F22A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BD3FF-0591-2B87-9DFB-92252048CD68}"/>
              </a:ext>
            </a:extLst>
          </p:cNvPr>
          <p:cNvSpPr txBox="1"/>
          <p:nvPr/>
        </p:nvSpPr>
        <p:spPr>
          <a:xfrm>
            <a:off x="756457" y="1354975"/>
            <a:ext cx="65846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Often, we want to make logical statements about any member of a set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Let P(x) denote a statement about a single x</a:t>
            </a:r>
          </a:p>
          <a:p>
            <a:r>
              <a:rPr lang="en-US" sz="1600" dirty="0">
                <a:solidFill>
                  <a:schemeClr val="tx1"/>
                </a:solidFill>
              </a:rPr>
              <a:t>E.g. P(x) = “x is even”</a:t>
            </a:r>
          </a:p>
          <a:p>
            <a:r>
              <a:rPr lang="en-US" sz="1600" dirty="0">
                <a:solidFill>
                  <a:schemeClr val="tx1"/>
                </a:solidFill>
              </a:rPr>
              <a:t>P(1):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P(2): True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186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AA0A-DE77-FC2B-B27D-38E7B6BF4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ABB2C-8466-C47E-D0E0-F92CB3F22A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EBD3FF-0591-2B87-9DFB-92252048CD68}"/>
                  </a:ext>
                </a:extLst>
              </p:cNvPr>
              <p:cNvSpPr txBox="1"/>
              <p:nvPr/>
            </p:nvSpPr>
            <p:spPr>
              <a:xfrm>
                <a:off x="756458" y="1354975"/>
                <a:ext cx="472994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Used to express when a predicate is true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For all: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P(x) is true for all x in a universe U</a:t>
                </a: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There exists: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For at least one x in the universe U, P(x) is true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EBD3FF-0591-2B87-9DFB-92252048C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8" y="1354975"/>
                <a:ext cx="4729942" cy="1569660"/>
              </a:xfrm>
              <a:prstGeom prst="rect">
                <a:avLst/>
              </a:prstGeom>
              <a:blipFill>
                <a:blip r:embed="rId2"/>
                <a:stretch>
                  <a:fillRect l="-535" t="-800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149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AA0A-DE77-FC2B-B27D-38E7B6BF4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ABB2C-8466-C47E-D0E0-F92CB3F22A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EBD3FF-0591-2B87-9DFB-92252048CD68}"/>
                  </a:ext>
                </a:extLst>
              </p:cNvPr>
              <p:cNvSpPr txBox="1"/>
              <p:nvPr/>
            </p:nvSpPr>
            <p:spPr>
              <a:xfrm>
                <a:off x="756458" y="1354975"/>
                <a:ext cx="472994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</a:rPr>
                  <a:t>Let the universe be the set of real numbers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P(x) = “x is even”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: False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True</a:t>
                </a: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P(x) = ”x + 1 &gt; x”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: True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False</a:t>
                </a: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EBD3FF-0591-2B87-9DFB-92252048C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8" y="1354975"/>
                <a:ext cx="4729942" cy="2308324"/>
              </a:xfrm>
              <a:prstGeom prst="rect">
                <a:avLst/>
              </a:prstGeom>
              <a:blipFill>
                <a:blip r:embed="rId2"/>
                <a:stretch>
                  <a:fillRect l="-535" t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348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Machine Learning?</a:t>
            </a:r>
            <a:endParaRPr/>
          </a:p>
        </p:txBody>
      </p:sp>
      <p:sp>
        <p:nvSpPr>
          <p:cNvPr id="276" name="Google Shape;276;p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Machine learning aims to design algorithms that automatically extract valuable information from data by modeling the data-generating process.</a:t>
            </a:r>
            <a:endParaRPr i="1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 </a:t>
            </a:r>
            <a:r>
              <a:rPr lang="en-US">
                <a:solidFill>
                  <a:srgbClr val="CC0000"/>
                </a:solidFill>
              </a:rPr>
              <a:t>→ Vectors, Matrices, </a:t>
            </a:r>
            <a:r>
              <a:rPr lang="en-US" b="1">
                <a:solidFill>
                  <a:srgbClr val="CC0000"/>
                </a:solidFill>
              </a:rPr>
              <a:t>Data Structures</a:t>
            </a:r>
            <a:endParaRPr b="1">
              <a:solidFill>
                <a:srgbClr val="CC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Model </a:t>
            </a:r>
            <a:r>
              <a:rPr lang="en-US">
                <a:solidFill>
                  <a:srgbClr val="CC0000"/>
                </a:solidFill>
              </a:rPr>
              <a:t>→ Probability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Learning </a:t>
            </a:r>
            <a:r>
              <a:rPr lang="en-US">
                <a:solidFill>
                  <a:srgbClr val="CC0000"/>
                </a:solidFill>
              </a:rPr>
              <a:t>→ </a:t>
            </a:r>
            <a:r>
              <a:rPr lang="en-US" b="1">
                <a:solidFill>
                  <a:srgbClr val="CC0000"/>
                </a:solidFill>
              </a:rPr>
              <a:t>Optimization, Algorithm Design and Analysis</a:t>
            </a:r>
            <a:endParaRPr b="1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AA0A-DE77-FC2B-B27D-38E7B6BF4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ABB2C-8466-C47E-D0E0-F92CB3F22A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82B8D-94A4-D2CB-27B2-31F8EB845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74" y="1226939"/>
            <a:ext cx="53467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4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AA0A-DE77-FC2B-B27D-38E7B6BF4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Negations of quantifiers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ABB2C-8466-C47E-D0E0-F92CB3F22A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EBD3FF-0591-2B87-9DFB-92252048CD68}"/>
                  </a:ext>
                </a:extLst>
              </p:cNvPr>
              <p:cNvSpPr txBox="1"/>
              <p:nvPr/>
            </p:nvSpPr>
            <p:spPr>
              <a:xfrm>
                <a:off x="756458" y="1354975"/>
                <a:ext cx="5701492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Negation of a “for all”: find a counterexample</a:t>
                </a:r>
              </a:p>
              <a:p>
                <a:endParaRPr lang="en-US" sz="16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¬∀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 ∃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¬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All swans are white: find a single black swan</a:t>
                </a: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Negation of “there exists”: show P is false for every x</a:t>
                </a: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¬∃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¬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</a:rPr>
                  <a:t>There is no black swan: have to check every swan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EBD3FF-0591-2B87-9DFB-92252048C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8" y="1354975"/>
                <a:ext cx="5701492" cy="2800767"/>
              </a:xfrm>
              <a:prstGeom prst="rect">
                <a:avLst/>
              </a:prstGeom>
              <a:blipFill>
                <a:blip r:embed="rId2"/>
                <a:stretch>
                  <a:fillRect l="-444" t="-450" b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92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Machine Learning?</a:t>
            </a:r>
            <a:endParaRPr/>
          </a:p>
        </p:txBody>
      </p:sp>
      <p:pic>
        <p:nvPicPr>
          <p:cNvPr id="283" name="Google Shape;2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972" y="1118350"/>
            <a:ext cx="4596048" cy="35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5"/>
          <p:cNvSpPr/>
          <p:nvPr/>
        </p:nvSpPr>
        <p:spPr>
          <a:xfrm>
            <a:off x="3772250" y="1109800"/>
            <a:ext cx="15474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Machine Learning?</a:t>
            </a:r>
            <a:endParaRPr/>
          </a:p>
        </p:txBody>
      </p:sp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854" y="1123950"/>
            <a:ext cx="4552301" cy="34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6"/>
          <p:cNvSpPr/>
          <p:nvPr/>
        </p:nvSpPr>
        <p:spPr>
          <a:xfrm>
            <a:off x="3772250" y="1109800"/>
            <a:ext cx="15474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course</a:t>
            </a:r>
            <a:endParaRPr dirty="0"/>
          </a:p>
        </p:txBody>
      </p:sp>
      <p:sp>
        <p:nvSpPr>
          <p:cNvPr id="348" name="Google Shape;348;p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Writing formal proofs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	Propositional logic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	Proof strategies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Computational complexity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Data structures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Algorithms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Course website</a:t>
            </a:r>
            <a:endParaRPr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https://github.com/bwilder0/10607-f24</a:t>
            </a:r>
            <a:r>
              <a:rPr lang="en-US" u="sng" dirty="0">
                <a:solidFill>
                  <a:schemeClr val="hlink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(Link also in canvas)</a:t>
            </a:r>
            <a:endParaRPr lang="en-US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This is where we will maintain the class schedule, post lecture notes, etc. Also has the syllabus and policies.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Assignments: Canvas, submitted via </a:t>
            </a:r>
            <a:r>
              <a:rPr lang="en-US" dirty="0" err="1">
                <a:solidFill>
                  <a:schemeClr val="tx1"/>
                </a:solidFill>
              </a:rPr>
              <a:t>Gradescope</a:t>
            </a: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OH Schedule: Canvas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14854</TotalTime>
  <Words>2561</Words>
  <Application>Microsoft Macintosh PowerPoint</Application>
  <PresentationFormat>On-screen Show (16:9)</PresentationFormat>
  <Paragraphs>490</Paragraphs>
  <Slides>51</Slides>
  <Notes>39</Notes>
  <HiddenSlides>12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5" baseType="lpstr">
      <vt:lpstr>Helvetica Neue</vt:lpstr>
      <vt:lpstr>Times</vt:lpstr>
      <vt:lpstr>Open Sans Light</vt:lpstr>
      <vt:lpstr>Cambria Math</vt:lpstr>
      <vt:lpstr>Open Sans</vt:lpstr>
      <vt:lpstr>Calibri</vt:lpstr>
      <vt:lpstr>Helvetica Neue Light</vt:lpstr>
      <vt:lpstr>Times New Roman</vt:lpstr>
      <vt:lpstr>Arial</vt:lpstr>
      <vt:lpstr>Candara</vt:lpstr>
      <vt:lpstr>Noto Sans Symbols</vt:lpstr>
      <vt:lpstr>CMU PPT Theme</vt:lpstr>
      <vt:lpstr>Office Theme</vt:lpstr>
      <vt:lpstr>1_Office Theme</vt:lpstr>
      <vt:lpstr>PowerPoint Presentation</vt:lpstr>
      <vt:lpstr>Course Overview</vt:lpstr>
      <vt:lpstr>What is Artificial Intelligence?</vt:lpstr>
      <vt:lpstr>What is Machine Learning?</vt:lpstr>
      <vt:lpstr>What is Machine Learning?</vt:lpstr>
      <vt:lpstr>What is Machine Learning?</vt:lpstr>
      <vt:lpstr>What is Machine Learning?</vt:lpstr>
      <vt:lpstr>This course</vt:lpstr>
      <vt:lpstr>Course website</vt:lpstr>
      <vt:lpstr>Grading and policies</vt:lpstr>
      <vt:lpstr>Course structure</vt:lpstr>
      <vt:lpstr>Expected Background</vt:lpstr>
      <vt:lpstr>Why Computer Science for ML?</vt:lpstr>
      <vt:lpstr>Perceptron for Binary Classification</vt:lpstr>
      <vt:lpstr>Perceptron for Binary Classification</vt:lpstr>
      <vt:lpstr>Analysis: Perceptron</vt:lpstr>
      <vt:lpstr>Analysis: Perceptron</vt:lpstr>
      <vt:lpstr>Analysis: Perceptron</vt:lpstr>
      <vt:lpstr>Analysis: Perceptron</vt:lpstr>
      <vt:lpstr>Analysis: Perceptron</vt:lpstr>
      <vt:lpstr>Why Computer Science for ML?</vt:lpstr>
      <vt:lpstr>Why Computer Science for ML?</vt:lpstr>
      <vt:lpstr>Backpropagation</vt:lpstr>
      <vt:lpstr>Propositional Logic and Proofs</vt:lpstr>
      <vt:lpstr>Arguments</vt:lpstr>
      <vt:lpstr>Example</vt:lpstr>
      <vt:lpstr>Example</vt:lpstr>
      <vt:lpstr>Which of the following are valid arguments?</vt:lpstr>
      <vt:lpstr>Propositional Logic</vt:lpstr>
      <vt:lpstr>Propositional Logic</vt:lpstr>
      <vt:lpstr>Propositional Logic</vt:lpstr>
      <vt:lpstr>Propositional Logic</vt:lpstr>
      <vt:lpstr>Propositional Logic</vt:lpstr>
      <vt:lpstr>Propositional Logic Semantics</vt:lpstr>
      <vt:lpstr>Notes on Operators</vt:lpstr>
      <vt:lpstr>Notes on Operators</vt:lpstr>
      <vt:lpstr>Truth Tables</vt:lpstr>
      <vt:lpstr>PowerPoint Presentation</vt:lpstr>
      <vt:lpstr>Notes on Operators</vt:lpstr>
      <vt:lpstr>Truth Tables</vt:lpstr>
      <vt:lpstr>Truth tables</vt:lpstr>
      <vt:lpstr>Exercise 1</vt:lpstr>
      <vt:lpstr>Exercise 2</vt:lpstr>
      <vt:lpstr>Inference rules</vt:lpstr>
      <vt:lpstr>Inference rules</vt:lpstr>
      <vt:lpstr>PowerPoint Presentation</vt:lpstr>
      <vt:lpstr>Predicates</vt:lpstr>
      <vt:lpstr>Quantifiers</vt:lpstr>
      <vt:lpstr>Quantifiers</vt:lpstr>
      <vt:lpstr>Quantifiers</vt:lpstr>
      <vt:lpstr>Negations of quantifiers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Bryan Wilder</cp:lastModifiedBy>
  <cp:revision>19</cp:revision>
  <dcterms:modified xsi:type="dcterms:W3CDTF">2024-10-21T19:37:32Z</dcterms:modified>
</cp:coreProperties>
</file>